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318" r:id="rId2"/>
    <p:sldId id="1114" r:id="rId3"/>
    <p:sldId id="1093" r:id="rId4"/>
    <p:sldId id="1115" r:id="rId5"/>
    <p:sldId id="1116" r:id="rId6"/>
    <p:sldId id="441" r:id="rId7"/>
    <p:sldId id="1117" r:id="rId8"/>
    <p:sldId id="1119" r:id="rId9"/>
    <p:sldId id="443" r:id="rId10"/>
    <p:sldId id="444" r:id="rId11"/>
    <p:sldId id="445" r:id="rId12"/>
    <p:sldId id="1109" r:id="rId13"/>
    <p:sldId id="1080" r:id="rId14"/>
    <p:sldId id="1108" r:id="rId15"/>
    <p:sldId id="1088" r:id="rId16"/>
    <p:sldId id="1089" r:id="rId17"/>
    <p:sldId id="1090" r:id="rId18"/>
    <p:sldId id="1133" r:id="rId19"/>
    <p:sldId id="1134" r:id="rId20"/>
    <p:sldId id="1082" r:id="rId21"/>
    <p:sldId id="1083" r:id="rId22"/>
    <p:sldId id="1084" r:id="rId23"/>
    <p:sldId id="1135" r:id="rId24"/>
    <p:sldId id="1085" r:id="rId25"/>
    <p:sldId id="388" r:id="rId26"/>
    <p:sldId id="1136" r:id="rId27"/>
    <p:sldId id="1123" r:id="rId28"/>
    <p:sldId id="1125" r:id="rId29"/>
    <p:sldId id="1107" r:id="rId30"/>
    <p:sldId id="392" r:id="rId31"/>
    <p:sldId id="257" r:id="rId32"/>
    <p:sldId id="262" r:id="rId33"/>
    <p:sldId id="260" r:id="rId34"/>
    <p:sldId id="1099" r:id="rId35"/>
    <p:sldId id="1100" r:id="rId36"/>
    <p:sldId id="263" r:id="rId37"/>
    <p:sldId id="264" r:id="rId38"/>
    <p:sldId id="265" r:id="rId39"/>
    <p:sldId id="285" r:id="rId40"/>
    <p:sldId id="1104" r:id="rId41"/>
    <p:sldId id="113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1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795" autoAdjust="0"/>
  </p:normalViewPr>
  <p:slideViewPr>
    <p:cSldViewPr snapToGrid="0">
      <p:cViewPr varScale="1">
        <p:scale>
          <a:sx n="77" d="100"/>
          <a:sy n="77" d="100"/>
        </p:scale>
        <p:origin x="465" y="5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7D4C34-F285-4338-B5B0-CECEDB17EB8C}"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3C5D053E-F86D-42CA-B50F-35F236E683CE}">
      <dgm:prSet/>
      <dgm:spPr/>
      <dgm:t>
        <a:bodyPr/>
        <a:lstStyle/>
        <a:p>
          <a:pPr>
            <a:defRPr b="1"/>
          </a:pPr>
          <a:r>
            <a:rPr lang="en-US" dirty="0"/>
            <a:t>16 May</a:t>
          </a:r>
        </a:p>
      </dgm:t>
    </dgm:pt>
    <dgm:pt modelId="{1B585206-5186-448C-BDA0-15A3C76BA471}" type="parTrans" cxnId="{90C34205-C4C5-42E6-A393-9479B57BF29F}">
      <dgm:prSet/>
      <dgm:spPr/>
      <dgm:t>
        <a:bodyPr/>
        <a:lstStyle/>
        <a:p>
          <a:endParaRPr lang="en-US"/>
        </a:p>
      </dgm:t>
    </dgm:pt>
    <dgm:pt modelId="{E7B78712-1AD7-4CB9-BD03-A2960E8DD74D}" type="sibTrans" cxnId="{90C34205-C4C5-42E6-A393-9479B57BF29F}">
      <dgm:prSet/>
      <dgm:spPr/>
      <dgm:t>
        <a:bodyPr/>
        <a:lstStyle/>
        <a:p>
          <a:endParaRPr lang="en-US"/>
        </a:p>
      </dgm:t>
    </dgm:pt>
    <dgm:pt modelId="{14E88DAA-F563-4DEA-8F62-1A9330A98279}">
      <dgm:prSet/>
      <dgm:spPr/>
      <dgm:t>
        <a:bodyPr/>
        <a:lstStyle/>
        <a:p>
          <a:r>
            <a:rPr lang="en-US" dirty="0"/>
            <a:t>UCAS Undergraduate Apply opens for </a:t>
          </a:r>
          <a:r>
            <a:rPr lang="en-US" dirty="0">
              <a:latin typeface="Calibri"/>
            </a:rPr>
            <a:t>2024</a:t>
          </a:r>
          <a:r>
            <a:rPr lang="en-US" dirty="0"/>
            <a:t> entry.</a:t>
          </a:r>
        </a:p>
      </dgm:t>
    </dgm:pt>
    <dgm:pt modelId="{3644937F-08D6-47A2-94C5-97F02597E4C4}" type="parTrans" cxnId="{CD0B2967-29F1-4495-ABE2-3AD45B38C916}">
      <dgm:prSet/>
      <dgm:spPr/>
      <dgm:t>
        <a:bodyPr/>
        <a:lstStyle/>
        <a:p>
          <a:endParaRPr lang="en-US"/>
        </a:p>
      </dgm:t>
    </dgm:pt>
    <dgm:pt modelId="{0F27CA35-C44B-4704-95C5-A9C6130D8FD5}" type="sibTrans" cxnId="{CD0B2967-29F1-4495-ABE2-3AD45B38C916}">
      <dgm:prSet/>
      <dgm:spPr/>
      <dgm:t>
        <a:bodyPr/>
        <a:lstStyle/>
        <a:p>
          <a:endParaRPr lang="en-US"/>
        </a:p>
      </dgm:t>
    </dgm:pt>
    <dgm:pt modelId="{C68AE64F-9762-4C86-8AE4-1BC276CD0A55}">
      <dgm:prSet/>
      <dgm:spPr/>
      <dgm:t>
        <a:bodyPr/>
        <a:lstStyle/>
        <a:p>
          <a:pPr>
            <a:defRPr b="1"/>
          </a:pPr>
          <a:r>
            <a:rPr lang="en-US" dirty="0"/>
            <a:t>16 October</a:t>
          </a:r>
        </a:p>
      </dgm:t>
    </dgm:pt>
    <dgm:pt modelId="{51A69B3C-D2C9-4A0A-B3BA-1C39FC1A084A}" type="parTrans" cxnId="{5F823CA2-9A79-4DD4-B757-8B42286D3271}">
      <dgm:prSet/>
      <dgm:spPr/>
      <dgm:t>
        <a:bodyPr/>
        <a:lstStyle/>
        <a:p>
          <a:endParaRPr lang="en-US"/>
        </a:p>
      </dgm:t>
    </dgm:pt>
    <dgm:pt modelId="{66EBBD8B-F1F8-4C5A-BB46-19E8B70F5DD6}" type="sibTrans" cxnId="{5F823CA2-9A79-4DD4-B757-8B42286D3271}">
      <dgm:prSet/>
      <dgm:spPr/>
      <dgm:t>
        <a:bodyPr/>
        <a:lstStyle/>
        <a:p>
          <a:endParaRPr lang="en-US"/>
        </a:p>
      </dgm:t>
    </dgm:pt>
    <dgm:pt modelId="{901F5441-C162-4E84-BC98-CCE6A8A9DBF3}">
      <dgm:prSet/>
      <dgm:spPr/>
      <dgm:t>
        <a:bodyPr/>
        <a:lstStyle/>
        <a:p>
          <a:r>
            <a:rPr lang="en-US" dirty="0"/>
            <a:t>UCAS Application deadline for courses in medicine, veterinary medicine/science, and dentistry, and courses at Oxford or Cambridge.</a:t>
          </a:r>
        </a:p>
      </dgm:t>
    </dgm:pt>
    <dgm:pt modelId="{49BE3330-361C-495E-88D6-7EE2DEA04C12}" type="parTrans" cxnId="{22A52BCE-05B0-478E-80AC-7A27EF6521F8}">
      <dgm:prSet/>
      <dgm:spPr/>
      <dgm:t>
        <a:bodyPr/>
        <a:lstStyle/>
        <a:p>
          <a:endParaRPr lang="en-US"/>
        </a:p>
      </dgm:t>
    </dgm:pt>
    <dgm:pt modelId="{DF0250FB-099C-46B1-9A85-7EEDA6B997A2}" type="sibTrans" cxnId="{22A52BCE-05B0-478E-80AC-7A27EF6521F8}">
      <dgm:prSet/>
      <dgm:spPr/>
      <dgm:t>
        <a:bodyPr/>
        <a:lstStyle/>
        <a:p>
          <a:endParaRPr lang="en-US"/>
        </a:p>
      </dgm:t>
    </dgm:pt>
    <dgm:pt modelId="{77D45CEA-3214-4034-AD8B-BD46C172DB24}">
      <dgm:prSet/>
      <dgm:spPr/>
      <dgm:t>
        <a:bodyPr/>
        <a:lstStyle/>
        <a:p>
          <a:pPr>
            <a:defRPr b="1"/>
          </a:pPr>
          <a:r>
            <a:rPr lang="en-US" dirty="0">
              <a:latin typeface="Calibri"/>
            </a:rPr>
            <a:t>31 January</a:t>
          </a:r>
          <a:endParaRPr lang="en-US" dirty="0"/>
        </a:p>
      </dgm:t>
    </dgm:pt>
    <dgm:pt modelId="{A6F392C9-A345-4227-9957-ABEE0341E945}" type="parTrans" cxnId="{A2EF5CFB-9BF9-408F-8B5E-DD463D5DEF2F}">
      <dgm:prSet/>
      <dgm:spPr/>
      <dgm:t>
        <a:bodyPr/>
        <a:lstStyle/>
        <a:p>
          <a:endParaRPr lang="en-US"/>
        </a:p>
      </dgm:t>
    </dgm:pt>
    <dgm:pt modelId="{5404C050-83CD-4DBD-9C83-C1D0E9C3A2E4}" type="sibTrans" cxnId="{A2EF5CFB-9BF9-408F-8B5E-DD463D5DEF2F}">
      <dgm:prSet/>
      <dgm:spPr/>
      <dgm:t>
        <a:bodyPr/>
        <a:lstStyle/>
        <a:p>
          <a:endParaRPr lang="en-US"/>
        </a:p>
      </dgm:t>
    </dgm:pt>
    <dgm:pt modelId="{20E50D89-3D06-4FCD-8DF5-D56262FF8765}">
      <dgm:prSet/>
      <dgm:spPr/>
      <dgm:t>
        <a:bodyPr/>
        <a:lstStyle/>
        <a:p>
          <a:r>
            <a:rPr lang="en-US" dirty="0"/>
            <a:t>UCAS Equal consideration application deadline.</a:t>
          </a:r>
        </a:p>
      </dgm:t>
    </dgm:pt>
    <dgm:pt modelId="{B09EDDDD-24CD-4E41-B792-0FE9BAC73202}" type="parTrans" cxnId="{2FD121CE-5B56-442C-97F4-3E473D1D6978}">
      <dgm:prSet/>
      <dgm:spPr/>
      <dgm:t>
        <a:bodyPr/>
        <a:lstStyle/>
        <a:p>
          <a:endParaRPr lang="en-US"/>
        </a:p>
      </dgm:t>
    </dgm:pt>
    <dgm:pt modelId="{E9A9FDC7-AAAE-442E-AAD9-02DB6D813E0B}" type="sibTrans" cxnId="{2FD121CE-5B56-442C-97F4-3E473D1D6978}">
      <dgm:prSet/>
      <dgm:spPr/>
      <dgm:t>
        <a:bodyPr/>
        <a:lstStyle/>
        <a:p>
          <a:endParaRPr lang="en-US"/>
        </a:p>
      </dgm:t>
    </dgm:pt>
    <dgm:pt modelId="{980E7C75-6CEC-4D6B-BA76-2D73E471542A}">
      <dgm:prSet/>
      <dgm:spPr/>
      <dgm:t>
        <a:bodyPr/>
        <a:lstStyle/>
        <a:p>
          <a:pPr>
            <a:defRPr b="1"/>
          </a:pPr>
          <a:r>
            <a:rPr lang="en-US" dirty="0"/>
            <a:t>February</a:t>
          </a:r>
        </a:p>
      </dgm:t>
    </dgm:pt>
    <dgm:pt modelId="{4FE909FD-6C0D-4A40-AB7B-9F756DA55D35}" type="parTrans" cxnId="{B5FFEEC4-1C4F-4E4F-937F-7A10702AE118}">
      <dgm:prSet/>
      <dgm:spPr/>
      <dgm:t>
        <a:bodyPr/>
        <a:lstStyle/>
        <a:p>
          <a:endParaRPr lang="en-US"/>
        </a:p>
      </dgm:t>
    </dgm:pt>
    <dgm:pt modelId="{FCFB7DC7-C117-4D01-917E-7DCFB8EA48A9}" type="sibTrans" cxnId="{B5FFEEC4-1C4F-4E4F-937F-7A10702AE118}">
      <dgm:prSet/>
      <dgm:spPr/>
      <dgm:t>
        <a:bodyPr/>
        <a:lstStyle/>
        <a:p>
          <a:endParaRPr lang="en-US"/>
        </a:p>
      </dgm:t>
    </dgm:pt>
    <dgm:pt modelId="{4EEC5E3B-01AA-4670-B6D3-1AAC9127830C}">
      <dgm:prSet/>
      <dgm:spPr/>
      <dgm:t>
        <a:bodyPr/>
        <a:lstStyle/>
        <a:p>
          <a:r>
            <a:rPr lang="en-US" dirty="0"/>
            <a:t>UCAS Extra opens.</a:t>
          </a:r>
        </a:p>
      </dgm:t>
    </dgm:pt>
    <dgm:pt modelId="{C89CBB90-FAC6-4F13-BB92-8F2ED31272C1}" type="parTrans" cxnId="{10601F93-D353-4709-92C7-1E61D1EA37D5}">
      <dgm:prSet/>
      <dgm:spPr/>
      <dgm:t>
        <a:bodyPr/>
        <a:lstStyle/>
        <a:p>
          <a:endParaRPr lang="en-US"/>
        </a:p>
      </dgm:t>
    </dgm:pt>
    <dgm:pt modelId="{8100E67F-C78B-4051-8D28-2E5CC63A1729}" type="sibTrans" cxnId="{10601F93-D353-4709-92C7-1E61D1EA37D5}">
      <dgm:prSet/>
      <dgm:spPr/>
      <dgm:t>
        <a:bodyPr/>
        <a:lstStyle/>
        <a:p>
          <a:endParaRPr lang="en-US"/>
        </a:p>
      </dgm:t>
    </dgm:pt>
    <dgm:pt modelId="{E5C137A5-B468-41BD-AB64-8B3B8AC006BC}">
      <dgm:prSet/>
      <dgm:spPr/>
      <dgm:t>
        <a:bodyPr/>
        <a:lstStyle/>
        <a:p>
          <a:pPr>
            <a:defRPr b="1"/>
          </a:pPr>
          <a:r>
            <a:rPr lang="en-US" dirty="0"/>
            <a:t>End of June</a:t>
          </a:r>
        </a:p>
      </dgm:t>
    </dgm:pt>
    <dgm:pt modelId="{7683CFAC-DA74-4DE2-B5CD-3BF67D54EEE5}" type="parTrans" cxnId="{FFA68CAA-A286-4FCB-8E77-FA3CD771B8BA}">
      <dgm:prSet/>
      <dgm:spPr/>
      <dgm:t>
        <a:bodyPr/>
        <a:lstStyle/>
        <a:p>
          <a:endParaRPr lang="en-US"/>
        </a:p>
      </dgm:t>
    </dgm:pt>
    <dgm:pt modelId="{F0F231A9-D5BD-4A2B-BD18-053283DDF1D2}" type="sibTrans" cxnId="{FFA68CAA-A286-4FCB-8E77-FA3CD771B8BA}">
      <dgm:prSet/>
      <dgm:spPr/>
      <dgm:t>
        <a:bodyPr/>
        <a:lstStyle/>
        <a:p>
          <a:endParaRPr lang="en-US"/>
        </a:p>
      </dgm:t>
    </dgm:pt>
    <dgm:pt modelId="{9A321ABA-1F35-4657-81C0-8E3FBBE8121E}">
      <dgm:prSet/>
      <dgm:spPr/>
      <dgm:t>
        <a:bodyPr/>
        <a:lstStyle/>
        <a:p>
          <a:r>
            <a:rPr lang="en-US" dirty="0"/>
            <a:t>Last date for applications before Clearing opens.</a:t>
          </a:r>
        </a:p>
      </dgm:t>
    </dgm:pt>
    <dgm:pt modelId="{40AFF1DD-3D02-4435-A5B2-9FCC46B92F39}" type="parTrans" cxnId="{C603EE1B-6937-4DBD-BBBA-F37B0741335E}">
      <dgm:prSet/>
      <dgm:spPr/>
      <dgm:t>
        <a:bodyPr/>
        <a:lstStyle/>
        <a:p>
          <a:endParaRPr lang="en-US"/>
        </a:p>
      </dgm:t>
    </dgm:pt>
    <dgm:pt modelId="{14B30FD9-768F-45A7-879B-90329E09F723}" type="sibTrans" cxnId="{C603EE1B-6937-4DBD-BBBA-F37B0741335E}">
      <dgm:prSet/>
      <dgm:spPr/>
      <dgm:t>
        <a:bodyPr/>
        <a:lstStyle/>
        <a:p>
          <a:endParaRPr lang="en-US"/>
        </a:p>
      </dgm:t>
    </dgm:pt>
    <dgm:pt modelId="{E118E979-5982-4F98-825F-638D7534D214}" type="pres">
      <dgm:prSet presAssocID="{CB7D4C34-F285-4338-B5B0-CECEDB17EB8C}" presName="root" presStyleCnt="0">
        <dgm:presLayoutVars>
          <dgm:chMax/>
          <dgm:chPref/>
          <dgm:animLvl val="lvl"/>
        </dgm:presLayoutVars>
      </dgm:prSet>
      <dgm:spPr/>
    </dgm:pt>
    <dgm:pt modelId="{D56D12F5-B9B5-40C3-B611-314CAFE494A1}" type="pres">
      <dgm:prSet presAssocID="{CB7D4C34-F285-4338-B5B0-CECEDB17EB8C}" presName="divider" presStyleLbl="node1" presStyleIdx="0" presStyleCnt="1"/>
      <dgm:spPr/>
    </dgm:pt>
    <dgm:pt modelId="{0E8C15A3-02E2-4077-95DD-C13B9873BE5A}" type="pres">
      <dgm:prSet presAssocID="{CB7D4C34-F285-4338-B5B0-CECEDB17EB8C}" presName="nodes" presStyleCnt="0">
        <dgm:presLayoutVars>
          <dgm:chMax/>
          <dgm:chPref/>
          <dgm:animLvl val="lvl"/>
        </dgm:presLayoutVars>
      </dgm:prSet>
      <dgm:spPr/>
    </dgm:pt>
    <dgm:pt modelId="{E6A9829A-73AF-458E-AD69-8E3E6AA6948C}" type="pres">
      <dgm:prSet presAssocID="{3C5D053E-F86D-42CA-B50F-35F236E683CE}" presName="composite" presStyleCnt="0"/>
      <dgm:spPr/>
    </dgm:pt>
    <dgm:pt modelId="{3BA693CE-EE3A-4E03-B255-3BEFA94A6FBB}" type="pres">
      <dgm:prSet presAssocID="{3C5D053E-F86D-42CA-B50F-35F236E683CE}" presName="L1TextContainer" presStyleLbl="revTx" presStyleIdx="0" presStyleCnt="5">
        <dgm:presLayoutVars>
          <dgm:chMax val="1"/>
          <dgm:chPref val="1"/>
          <dgm:bulletEnabled val="1"/>
        </dgm:presLayoutVars>
      </dgm:prSet>
      <dgm:spPr/>
    </dgm:pt>
    <dgm:pt modelId="{C1DDB870-4C5E-4DDD-BA25-F2C4A666257B}" type="pres">
      <dgm:prSet presAssocID="{3C5D053E-F86D-42CA-B50F-35F236E683CE}" presName="L2TextContainerWrapper" presStyleCnt="0">
        <dgm:presLayoutVars>
          <dgm:chMax val="0"/>
          <dgm:chPref val="0"/>
          <dgm:bulletEnabled val="1"/>
        </dgm:presLayoutVars>
      </dgm:prSet>
      <dgm:spPr/>
    </dgm:pt>
    <dgm:pt modelId="{53C96F62-C031-4DD7-A3A2-F093C9065DF4}" type="pres">
      <dgm:prSet presAssocID="{3C5D053E-F86D-42CA-B50F-35F236E683CE}" presName="L2TextContainer" presStyleLbl="bgAccFollowNode1" presStyleIdx="0" presStyleCnt="5"/>
      <dgm:spPr/>
    </dgm:pt>
    <dgm:pt modelId="{7D843A1F-1C37-4EA6-A491-40179FF8300D}" type="pres">
      <dgm:prSet presAssocID="{3C5D053E-F86D-42CA-B50F-35F236E683CE}" presName="FlexibleEmptyPlaceHolder" presStyleCnt="0"/>
      <dgm:spPr/>
    </dgm:pt>
    <dgm:pt modelId="{6C55BC98-E113-4394-A450-86B89408B4EB}" type="pres">
      <dgm:prSet presAssocID="{3C5D053E-F86D-42CA-B50F-35F236E683CE}" presName="ConnectLine" presStyleLbl="alignNode1" presStyleIdx="0" presStyleCnt="5"/>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5A529DF-B818-45A9-B9F2-565C6CF94BC4}" type="pres">
      <dgm:prSet presAssocID="{3C5D053E-F86D-42CA-B50F-35F236E683CE}" presName="ConnectorPoint" presStyleLbl="fgAcc1" presStyleIdx="0" presStyleCnt="5"/>
      <dgm:spPr>
        <a:solidFill>
          <a:schemeClr val="lt1">
            <a:alpha val="90000"/>
            <a:hueOff val="0"/>
            <a:satOff val="0"/>
            <a:lumOff val="0"/>
            <a:alphaOff val="0"/>
          </a:schemeClr>
        </a:solidFill>
        <a:ln w="12700" cap="flat" cmpd="sng" algn="ctr">
          <a:noFill/>
          <a:prstDash val="solid"/>
          <a:miter lim="800000"/>
        </a:ln>
        <a:effectLst/>
      </dgm:spPr>
    </dgm:pt>
    <dgm:pt modelId="{DAB4AC90-214B-4CAB-8B0F-9657E9FE32CD}" type="pres">
      <dgm:prSet presAssocID="{3C5D053E-F86D-42CA-B50F-35F236E683CE}" presName="EmptyPlaceHolder" presStyleCnt="0"/>
      <dgm:spPr/>
    </dgm:pt>
    <dgm:pt modelId="{48816055-2B7D-444C-A835-DAC981BDB864}" type="pres">
      <dgm:prSet presAssocID="{E7B78712-1AD7-4CB9-BD03-A2960E8DD74D}" presName="spaceBetweenRectangles" presStyleCnt="0"/>
      <dgm:spPr/>
    </dgm:pt>
    <dgm:pt modelId="{338946AA-C90C-4EA9-847D-49599340A9E1}" type="pres">
      <dgm:prSet presAssocID="{C68AE64F-9762-4C86-8AE4-1BC276CD0A55}" presName="composite" presStyleCnt="0"/>
      <dgm:spPr/>
    </dgm:pt>
    <dgm:pt modelId="{F2EF7F3A-FB4F-4693-A7CE-7B09CC6E58D4}" type="pres">
      <dgm:prSet presAssocID="{C68AE64F-9762-4C86-8AE4-1BC276CD0A55}" presName="L1TextContainer" presStyleLbl="revTx" presStyleIdx="1" presStyleCnt="5">
        <dgm:presLayoutVars>
          <dgm:chMax val="1"/>
          <dgm:chPref val="1"/>
          <dgm:bulletEnabled val="1"/>
        </dgm:presLayoutVars>
      </dgm:prSet>
      <dgm:spPr/>
    </dgm:pt>
    <dgm:pt modelId="{106063FA-15A3-4DC4-A700-5C8AC66B032F}" type="pres">
      <dgm:prSet presAssocID="{C68AE64F-9762-4C86-8AE4-1BC276CD0A55}" presName="L2TextContainerWrapper" presStyleCnt="0">
        <dgm:presLayoutVars>
          <dgm:chMax val="0"/>
          <dgm:chPref val="0"/>
          <dgm:bulletEnabled val="1"/>
        </dgm:presLayoutVars>
      </dgm:prSet>
      <dgm:spPr/>
    </dgm:pt>
    <dgm:pt modelId="{F061AC30-D993-4D24-99D1-301D368C94B0}" type="pres">
      <dgm:prSet presAssocID="{C68AE64F-9762-4C86-8AE4-1BC276CD0A55}" presName="L2TextContainer" presStyleLbl="bgAccFollowNode1" presStyleIdx="1" presStyleCnt="5"/>
      <dgm:spPr/>
    </dgm:pt>
    <dgm:pt modelId="{98B5A003-6550-48FD-8F9D-1D46590DDEE3}" type="pres">
      <dgm:prSet presAssocID="{C68AE64F-9762-4C86-8AE4-1BC276CD0A55}" presName="FlexibleEmptyPlaceHolder" presStyleCnt="0"/>
      <dgm:spPr/>
    </dgm:pt>
    <dgm:pt modelId="{EBD1418B-FE0F-41D5-8C0C-1B2A9C0038A9}" type="pres">
      <dgm:prSet presAssocID="{C68AE64F-9762-4C86-8AE4-1BC276CD0A55}" presName="ConnectLine" presStyleLbl="alignNode1" presStyleIdx="1" presStyleCnt="5"/>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7BDF45A-A86E-4C8F-B239-FD52D94A96E4}" type="pres">
      <dgm:prSet presAssocID="{C68AE64F-9762-4C86-8AE4-1BC276CD0A55}" presName="ConnectorPoint" presStyleLbl="fgAcc1" presStyleIdx="1" presStyleCnt="5"/>
      <dgm:spPr>
        <a:solidFill>
          <a:schemeClr val="lt1">
            <a:alpha val="90000"/>
            <a:hueOff val="0"/>
            <a:satOff val="0"/>
            <a:lumOff val="0"/>
            <a:alphaOff val="0"/>
          </a:schemeClr>
        </a:solidFill>
        <a:ln w="12700" cap="flat" cmpd="sng" algn="ctr">
          <a:noFill/>
          <a:prstDash val="solid"/>
          <a:miter lim="800000"/>
        </a:ln>
        <a:effectLst/>
      </dgm:spPr>
    </dgm:pt>
    <dgm:pt modelId="{BBC643AA-C177-4AD5-8DEF-3AAA27C77497}" type="pres">
      <dgm:prSet presAssocID="{C68AE64F-9762-4C86-8AE4-1BC276CD0A55}" presName="EmptyPlaceHolder" presStyleCnt="0"/>
      <dgm:spPr/>
    </dgm:pt>
    <dgm:pt modelId="{011DE34B-B21A-49CF-BF14-55B11CBDEDB0}" type="pres">
      <dgm:prSet presAssocID="{66EBBD8B-F1F8-4C5A-BB46-19E8B70F5DD6}" presName="spaceBetweenRectangles" presStyleCnt="0"/>
      <dgm:spPr/>
    </dgm:pt>
    <dgm:pt modelId="{107BD114-3DC7-4211-81EC-05DEB4185256}" type="pres">
      <dgm:prSet presAssocID="{77D45CEA-3214-4034-AD8B-BD46C172DB24}" presName="composite" presStyleCnt="0"/>
      <dgm:spPr/>
    </dgm:pt>
    <dgm:pt modelId="{FA0E1652-AAF5-476C-913A-97AB64807ADF}" type="pres">
      <dgm:prSet presAssocID="{77D45CEA-3214-4034-AD8B-BD46C172DB24}" presName="L1TextContainer" presStyleLbl="revTx" presStyleIdx="2" presStyleCnt="5">
        <dgm:presLayoutVars>
          <dgm:chMax val="1"/>
          <dgm:chPref val="1"/>
          <dgm:bulletEnabled val="1"/>
        </dgm:presLayoutVars>
      </dgm:prSet>
      <dgm:spPr/>
    </dgm:pt>
    <dgm:pt modelId="{67F6C02A-3BC9-4364-942B-3DBBA2FD2902}" type="pres">
      <dgm:prSet presAssocID="{77D45CEA-3214-4034-AD8B-BD46C172DB24}" presName="L2TextContainerWrapper" presStyleCnt="0">
        <dgm:presLayoutVars>
          <dgm:chMax val="0"/>
          <dgm:chPref val="0"/>
          <dgm:bulletEnabled val="1"/>
        </dgm:presLayoutVars>
      </dgm:prSet>
      <dgm:spPr/>
    </dgm:pt>
    <dgm:pt modelId="{49FAC462-E57B-4D88-8141-B81497E5B362}" type="pres">
      <dgm:prSet presAssocID="{77D45CEA-3214-4034-AD8B-BD46C172DB24}" presName="L2TextContainer" presStyleLbl="bgAccFollowNode1" presStyleIdx="2" presStyleCnt="5"/>
      <dgm:spPr/>
    </dgm:pt>
    <dgm:pt modelId="{F8337772-43CE-432C-A68F-6D9FD88E7746}" type="pres">
      <dgm:prSet presAssocID="{77D45CEA-3214-4034-AD8B-BD46C172DB24}" presName="FlexibleEmptyPlaceHolder" presStyleCnt="0"/>
      <dgm:spPr/>
    </dgm:pt>
    <dgm:pt modelId="{6775224B-BFB9-4AA5-BB3B-7749E9BD74A3}" type="pres">
      <dgm:prSet presAssocID="{77D45CEA-3214-4034-AD8B-BD46C172DB24}" presName="ConnectLine" presStyleLbl="alignNode1" presStyleIdx="2" presStyleCnt="5"/>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D069A7A-7523-4E51-98D8-EC8446D3FEB3}" type="pres">
      <dgm:prSet presAssocID="{77D45CEA-3214-4034-AD8B-BD46C172DB24}" presName="ConnectorPoint" presStyleLbl="fgAcc1" presStyleIdx="2" presStyleCnt="5"/>
      <dgm:spPr>
        <a:solidFill>
          <a:schemeClr val="lt1">
            <a:alpha val="90000"/>
            <a:hueOff val="0"/>
            <a:satOff val="0"/>
            <a:lumOff val="0"/>
            <a:alphaOff val="0"/>
          </a:schemeClr>
        </a:solidFill>
        <a:ln w="12700" cap="flat" cmpd="sng" algn="ctr">
          <a:noFill/>
          <a:prstDash val="solid"/>
          <a:miter lim="800000"/>
        </a:ln>
        <a:effectLst/>
      </dgm:spPr>
    </dgm:pt>
    <dgm:pt modelId="{52AA7013-B439-490D-89CB-91C03FC24961}" type="pres">
      <dgm:prSet presAssocID="{77D45CEA-3214-4034-AD8B-BD46C172DB24}" presName="EmptyPlaceHolder" presStyleCnt="0"/>
      <dgm:spPr/>
    </dgm:pt>
    <dgm:pt modelId="{3B869817-586C-4CE5-9586-78FD0D928039}" type="pres">
      <dgm:prSet presAssocID="{5404C050-83CD-4DBD-9C83-C1D0E9C3A2E4}" presName="spaceBetweenRectangles" presStyleCnt="0"/>
      <dgm:spPr/>
    </dgm:pt>
    <dgm:pt modelId="{D3C758FB-73BD-4C4F-9A26-2E9B83FB5EEE}" type="pres">
      <dgm:prSet presAssocID="{980E7C75-6CEC-4D6B-BA76-2D73E471542A}" presName="composite" presStyleCnt="0"/>
      <dgm:spPr/>
    </dgm:pt>
    <dgm:pt modelId="{16CCC2FC-17C4-4635-B7B5-1A1A69927A33}" type="pres">
      <dgm:prSet presAssocID="{980E7C75-6CEC-4D6B-BA76-2D73E471542A}" presName="L1TextContainer" presStyleLbl="revTx" presStyleIdx="3" presStyleCnt="5">
        <dgm:presLayoutVars>
          <dgm:chMax val="1"/>
          <dgm:chPref val="1"/>
          <dgm:bulletEnabled val="1"/>
        </dgm:presLayoutVars>
      </dgm:prSet>
      <dgm:spPr/>
    </dgm:pt>
    <dgm:pt modelId="{52E926A7-3110-4BAB-826E-B62D688BBA41}" type="pres">
      <dgm:prSet presAssocID="{980E7C75-6CEC-4D6B-BA76-2D73E471542A}" presName="L2TextContainerWrapper" presStyleCnt="0">
        <dgm:presLayoutVars>
          <dgm:chMax val="0"/>
          <dgm:chPref val="0"/>
          <dgm:bulletEnabled val="1"/>
        </dgm:presLayoutVars>
      </dgm:prSet>
      <dgm:spPr/>
    </dgm:pt>
    <dgm:pt modelId="{7D290257-A469-4B37-9571-E7CA3774F458}" type="pres">
      <dgm:prSet presAssocID="{980E7C75-6CEC-4D6B-BA76-2D73E471542A}" presName="L2TextContainer" presStyleLbl="bgAccFollowNode1" presStyleIdx="3" presStyleCnt="5"/>
      <dgm:spPr/>
    </dgm:pt>
    <dgm:pt modelId="{FC029148-0DAD-49D4-A513-920110AD1629}" type="pres">
      <dgm:prSet presAssocID="{980E7C75-6CEC-4D6B-BA76-2D73E471542A}" presName="FlexibleEmptyPlaceHolder" presStyleCnt="0"/>
      <dgm:spPr/>
    </dgm:pt>
    <dgm:pt modelId="{99962CDE-1507-4E70-BC36-C07C9C9D7768}" type="pres">
      <dgm:prSet presAssocID="{980E7C75-6CEC-4D6B-BA76-2D73E471542A}" presName="ConnectLine" presStyleLbl="alignNode1" presStyleIdx="3" presStyleCnt="5"/>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EF49D95-C237-468F-A2A4-2B2618132F85}" type="pres">
      <dgm:prSet presAssocID="{980E7C75-6CEC-4D6B-BA76-2D73E471542A}" presName="ConnectorPoint" presStyleLbl="fgAcc1" presStyleIdx="3" presStyleCnt="5"/>
      <dgm:spPr>
        <a:solidFill>
          <a:schemeClr val="lt1">
            <a:alpha val="90000"/>
            <a:hueOff val="0"/>
            <a:satOff val="0"/>
            <a:lumOff val="0"/>
            <a:alphaOff val="0"/>
          </a:schemeClr>
        </a:solidFill>
        <a:ln w="12700" cap="flat" cmpd="sng" algn="ctr">
          <a:noFill/>
          <a:prstDash val="solid"/>
          <a:miter lim="800000"/>
        </a:ln>
        <a:effectLst/>
      </dgm:spPr>
    </dgm:pt>
    <dgm:pt modelId="{395F80AA-D667-4D8C-AF98-440C9E7146A5}" type="pres">
      <dgm:prSet presAssocID="{980E7C75-6CEC-4D6B-BA76-2D73E471542A}" presName="EmptyPlaceHolder" presStyleCnt="0"/>
      <dgm:spPr/>
    </dgm:pt>
    <dgm:pt modelId="{940C16EB-AB03-4F98-A69F-D450EF39CD31}" type="pres">
      <dgm:prSet presAssocID="{FCFB7DC7-C117-4D01-917E-7DCFB8EA48A9}" presName="spaceBetweenRectangles" presStyleCnt="0"/>
      <dgm:spPr/>
    </dgm:pt>
    <dgm:pt modelId="{01364CD1-7B65-4625-AF99-3FB3F1EB06BF}" type="pres">
      <dgm:prSet presAssocID="{E5C137A5-B468-41BD-AB64-8B3B8AC006BC}" presName="composite" presStyleCnt="0"/>
      <dgm:spPr/>
    </dgm:pt>
    <dgm:pt modelId="{A582A993-C4FE-4995-8C33-A91637B9DB1D}" type="pres">
      <dgm:prSet presAssocID="{E5C137A5-B468-41BD-AB64-8B3B8AC006BC}" presName="L1TextContainer" presStyleLbl="revTx" presStyleIdx="4" presStyleCnt="5">
        <dgm:presLayoutVars>
          <dgm:chMax val="1"/>
          <dgm:chPref val="1"/>
          <dgm:bulletEnabled val="1"/>
        </dgm:presLayoutVars>
      </dgm:prSet>
      <dgm:spPr/>
    </dgm:pt>
    <dgm:pt modelId="{7CBD2026-0256-4AFF-A476-6AF3AD07B222}" type="pres">
      <dgm:prSet presAssocID="{E5C137A5-B468-41BD-AB64-8B3B8AC006BC}" presName="L2TextContainerWrapper" presStyleCnt="0">
        <dgm:presLayoutVars>
          <dgm:chMax val="0"/>
          <dgm:chPref val="0"/>
          <dgm:bulletEnabled val="1"/>
        </dgm:presLayoutVars>
      </dgm:prSet>
      <dgm:spPr/>
    </dgm:pt>
    <dgm:pt modelId="{63A99FF9-F34B-4749-BD34-A0EA96D37D71}" type="pres">
      <dgm:prSet presAssocID="{E5C137A5-B468-41BD-AB64-8B3B8AC006BC}" presName="L2TextContainer" presStyleLbl="bgAccFollowNode1" presStyleIdx="4" presStyleCnt="5"/>
      <dgm:spPr/>
    </dgm:pt>
    <dgm:pt modelId="{7995FDA6-1BCF-4341-A837-E3D25F7F054C}" type="pres">
      <dgm:prSet presAssocID="{E5C137A5-B468-41BD-AB64-8B3B8AC006BC}" presName="FlexibleEmptyPlaceHolder" presStyleCnt="0"/>
      <dgm:spPr/>
    </dgm:pt>
    <dgm:pt modelId="{36B9229A-1B49-4FF3-BD07-C7B93F8D9EEC}" type="pres">
      <dgm:prSet presAssocID="{E5C137A5-B468-41BD-AB64-8B3B8AC006BC}" presName="ConnectLine" presStyleLbl="alignNode1" presStyleIdx="4" presStyleCnt="5"/>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521B0288-2C14-4F74-A186-05ADD902C1BE}" type="pres">
      <dgm:prSet presAssocID="{E5C137A5-B468-41BD-AB64-8B3B8AC006BC}" presName="ConnectorPoint" presStyleLbl="fgAcc1" presStyleIdx="4" presStyleCnt="5"/>
      <dgm:spPr>
        <a:solidFill>
          <a:schemeClr val="lt1">
            <a:alpha val="90000"/>
            <a:hueOff val="0"/>
            <a:satOff val="0"/>
            <a:lumOff val="0"/>
            <a:alphaOff val="0"/>
          </a:schemeClr>
        </a:solidFill>
        <a:ln w="12700" cap="flat" cmpd="sng" algn="ctr">
          <a:noFill/>
          <a:prstDash val="solid"/>
          <a:miter lim="800000"/>
        </a:ln>
        <a:effectLst/>
      </dgm:spPr>
    </dgm:pt>
    <dgm:pt modelId="{1E7A825F-EB5B-42BC-A12D-D4629B676677}" type="pres">
      <dgm:prSet presAssocID="{E5C137A5-B468-41BD-AB64-8B3B8AC006BC}" presName="EmptyPlaceHolder" presStyleCnt="0"/>
      <dgm:spPr/>
    </dgm:pt>
  </dgm:ptLst>
  <dgm:cxnLst>
    <dgm:cxn modelId="{90C34205-C4C5-42E6-A393-9479B57BF29F}" srcId="{CB7D4C34-F285-4338-B5B0-CECEDB17EB8C}" destId="{3C5D053E-F86D-42CA-B50F-35F236E683CE}" srcOrd="0" destOrd="0" parTransId="{1B585206-5186-448C-BDA0-15A3C76BA471}" sibTransId="{E7B78712-1AD7-4CB9-BD03-A2960E8DD74D}"/>
    <dgm:cxn modelId="{E42BE106-39AA-479C-900E-4AE57C638DF3}" type="presOf" srcId="{980E7C75-6CEC-4D6B-BA76-2D73E471542A}" destId="{16CCC2FC-17C4-4635-B7B5-1A1A69927A33}" srcOrd="0" destOrd="0" presId="urn:microsoft.com/office/officeart/2017/3/layout/HorizontalPathTimeline"/>
    <dgm:cxn modelId="{C603EE1B-6937-4DBD-BBBA-F37B0741335E}" srcId="{E5C137A5-B468-41BD-AB64-8B3B8AC006BC}" destId="{9A321ABA-1F35-4657-81C0-8E3FBBE8121E}" srcOrd="0" destOrd="0" parTransId="{40AFF1DD-3D02-4435-A5B2-9FCC46B92F39}" sibTransId="{14B30FD9-768F-45A7-879B-90329E09F723}"/>
    <dgm:cxn modelId="{EA65FF30-AC17-4462-8C53-561BD1727DBB}" type="presOf" srcId="{901F5441-C162-4E84-BC98-CCE6A8A9DBF3}" destId="{F061AC30-D993-4D24-99D1-301D368C94B0}" srcOrd="0" destOrd="0" presId="urn:microsoft.com/office/officeart/2017/3/layout/HorizontalPathTimeline"/>
    <dgm:cxn modelId="{6A26EA3B-5242-43FC-8EF7-123E19574534}" type="presOf" srcId="{E5C137A5-B468-41BD-AB64-8B3B8AC006BC}" destId="{A582A993-C4FE-4995-8C33-A91637B9DB1D}" srcOrd="0" destOrd="0" presId="urn:microsoft.com/office/officeart/2017/3/layout/HorizontalPathTimeline"/>
    <dgm:cxn modelId="{CD0B2967-29F1-4495-ABE2-3AD45B38C916}" srcId="{3C5D053E-F86D-42CA-B50F-35F236E683CE}" destId="{14E88DAA-F563-4DEA-8F62-1A9330A98279}" srcOrd="0" destOrd="0" parTransId="{3644937F-08D6-47A2-94C5-97F02597E4C4}" sibTransId="{0F27CA35-C44B-4704-95C5-A9C6130D8FD5}"/>
    <dgm:cxn modelId="{0BF8635A-2BAE-4F33-B48B-43263C415337}" type="presOf" srcId="{77D45CEA-3214-4034-AD8B-BD46C172DB24}" destId="{FA0E1652-AAF5-476C-913A-97AB64807ADF}" srcOrd="0" destOrd="0" presId="urn:microsoft.com/office/officeart/2017/3/layout/HorizontalPathTimeline"/>
    <dgm:cxn modelId="{30121083-7953-43D6-B9BA-DB1BA731AC10}" type="presOf" srcId="{C68AE64F-9762-4C86-8AE4-1BC276CD0A55}" destId="{F2EF7F3A-FB4F-4693-A7CE-7B09CC6E58D4}" srcOrd="0" destOrd="0" presId="urn:microsoft.com/office/officeart/2017/3/layout/HorizontalPathTimeline"/>
    <dgm:cxn modelId="{10A4C786-24DA-4176-9008-37684E9DB43D}" type="presOf" srcId="{3C5D053E-F86D-42CA-B50F-35F236E683CE}" destId="{3BA693CE-EE3A-4E03-B255-3BEFA94A6FBB}" srcOrd="0" destOrd="0" presId="urn:microsoft.com/office/officeart/2017/3/layout/HorizontalPathTimeline"/>
    <dgm:cxn modelId="{10601F93-D353-4709-92C7-1E61D1EA37D5}" srcId="{980E7C75-6CEC-4D6B-BA76-2D73E471542A}" destId="{4EEC5E3B-01AA-4670-B6D3-1AAC9127830C}" srcOrd="0" destOrd="0" parTransId="{C89CBB90-FAC6-4F13-BB92-8F2ED31272C1}" sibTransId="{8100E67F-C78B-4051-8D28-2E5CC63A1729}"/>
    <dgm:cxn modelId="{5F823CA2-9A79-4DD4-B757-8B42286D3271}" srcId="{CB7D4C34-F285-4338-B5B0-CECEDB17EB8C}" destId="{C68AE64F-9762-4C86-8AE4-1BC276CD0A55}" srcOrd="1" destOrd="0" parTransId="{51A69B3C-D2C9-4A0A-B3BA-1C39FC1A084A}" sibTransId="{66EBBD8B-F1F8-4C5A-BB46-19E8B70F5DD6}"/>
    <dgm:cxn modelId="{C84E3FA6-CFDB-45A8-A34D-9B8AC3560C3A}" type="presOf" srcId="{CB7D4C34-F285-4338-B5B0-CECEDB17EB8C}" destId="{E118E979-5982-4F98-825F-638D7534D214}" srcOrd="0" destOrd="0" presId="urn:microsoft.com/office/officeart/2017/3/layout/HorizontalPathTimeline"/>
    <dgm:cxn modelId="{FFA68CAA-A286-4FCB-8E77-FA3CD771B8BA}" srcId="{CB7D4C34-F285-4338-B5B0-CECEDB17EB8C}" destId="{E5C137A5-B468-41BD-AB64-8B3B8AC006BC}" srcOrd="4" destOrd="0" parTransId="{7683CFAC-DA74-4DE2-B5CD-3BF67D54EEE5}" sibTransId="{F0F231A9-D5BD-4A2B-BD18-053283DDF1D2}"/>
    <dgm:cxn modelId="{67BF5ABB-778A-4476-B681-C20076C6B642}" type="presOf" srcId="{20E50D89-3D06-4FCD-8DF5-D56262FF8765}" destId="{49FAC462-E57B-4D88-8141-B81497E5B362}" srcOrd="0" destOrd="0" presId="urn:microsoft.com/office/officeart/2017/3/layout/HorizontalPathTimeline"/>
    <dgm:cxn modelId="{1AE5BAC4-329C-497D-BD86-2A417A4CDF2C}" type="presOf" srcId="{9A321ABA-1F35-4657-81C0-8E3FBBE8121E}" destId="{63A99FF9-F34B-4749-BD34-A0EA96D37D71}" srcOrd="0" destOrd="0" presId="urn:microsoft.com/office/officeart/2017/3/layout/HorizontalPathTimeline"/>
    <dgm:cxn modelId="{B5FFEEC4-1C4F-4E4F-937F-7A10702AE118}" srcId="{CB7D4C34-F285-4338-B5B0-CECEDB17EB8C}" destId="{980E7C75-6CEC-4D6B-BA76-2D73E471542A}" srcOrd="3" destOrd="0" parTransId="{4FE909FD-6C0D-4A40-AB7B-9F756DA55D35}" sibTransId="{FCFB7DC7-C117-4D01-917E-7DCFB8EA48A9}"/>
    <dgm:cxn modelId="{2FD121CE-5B56-442C-97F4-3E473D1D6978}" srcId="{77D45CEA-3214-4034-AD8B-BD46C172DB24}" destId="{20E50D89-3D06-4FCD-8DF5-D56262FF8765}" srcOrd="0" destOrd="0" parTransId="{B09EDDDD-24CD-4E41-B792-0FE9BAC73202}" sibTransId="{E9A9FDC7-AAAE-442E-AAD9-02DB6D813E0B}"/>
    <dgm:cxn modelId="{22A52BCE-05B0-478E-80AC-7A27EF6521F8}" srcId="{C68AE64F-9762-4C86-8AE4-1BC276CD0A55}" destId="{901F5441-C162-4E84-BC98-CCE6A8A9DBF3}" srcOrd="0" destOrd="0" parTransId="{49BE3330-361C-495E-88D6-7EE2DEA04C12}" sibTransId="{DF0250FB-099C-46B1-9A85-7EEDA6B997A2}"/>
    <dgm:cxn modelId="{595EE8D0-9DB1-4136-98E7-1718269A41BA}" type="presOf" srcId="{14E88DAA-F563-4DEA-8F62-1A9330A98279}" destId="{53C96F62-C031-4DD7-A3A2-F093C9065DF4}" srcOrd="0" destOrd="0" presId="urn:microsoft.com/office/officeart/2017/3/layout/HorizontalPathTimeline"/>
    <dgm:cxn modelId="{CA5F8CF0-DCDC-49C9-BFC1-5CFEBDEF95F8}" type="presOf" srcId="{4EEC5E3B-01AA-4670-B6D3-1AAC9127830C}" destId="{7D290257-A469-4B37-9571-E7CA3774F458}" srcOrd="0" destOrd="0" presId="urn:microsoft.com/office/officeart/2017/3/layout/HorizontalPathTimeline"/>
    <dgm:cxn modelId="{A2EF5CFB-9BF9-408F-8B5E-DD463D5DEF2F}" srcId="{CB7D4C34-F285-4338-B5B0-CECEDB17EB8C}" destId="{77D45CEA-3214-4034-AD8B-BD46C172DB24}" srcOrd="2" destOrd="0" parTransId="{A6F392C9-A345-4227-9957-ABEE0341E945}" sibTransId="{5404C050-83CD-4DBD-9C83-C1D0E9C3A2E4}"/>
    <dgm:cxn modelId="{0AA20C1E-7CA6-4718-A8A2-C0310B06E91F}" type="presParOf" srcId="{E118E979-5982-4F98-825F-638D7534D214}" destId="{D56D12F5-B9B5-40C3-B611-314CAFE494A1}" srcOrd="0" destOrd="0" presId="urn:microsoft.com/office/officeart/2017/3/layout/HorizontalPathTimeline"/>
    <dgm:cxn modelId="{748F67D6-3296-48B3-8053-EBEDF9F735FB}" type="presParOf" srcId="{E118E979-5982-4F98-825F-638D7534D214}" destId="{0E8C15A3-02E2-4077-95DD-C13B9873BE5A}" srcOrd="1" destOrd="0" presId="urn:microsoft.com/office/officeart/2017/3/layout/HorizontalPathTimeline"/>
    <dgm:cxn modelId="{34E332D6-A32A-48BD-A744-49E9BE8C6970}" type="presParOf" srcId="{0E8C15A3-02E2-4077-95DD-C13B9873BE5A}" destId="{E6A9829A-73AF-458E-AD69-8E3E6AA6948C}" srcOrd="0" destOrd="0" presId="urn:microsoft.com/office/officeart/2017/3/layout/HorizontalPathTimeline"/>
    <dgm:cxn modelId="{9E51F7F7-59B5-4964-92C1-D978A79D54EA}" type="presParOf" srcId="{E6A9829A-73AF-458E-AD69-8E3E6AA6948C}" destId="{3BA693CE-EE3A-4E03-B255-3BEFA94A6FBB}" srcOrd="0" destOrd="0" presId="urn:microsoft.com/office/officeart/2017/3/layout/HorizontalPathTimeline"/>
    <dgm:cxn modelId="{81B5B25B-0261-4CE8-BE17-B2BEFF655777}" type="presParOf" srcId="{E6A9829A-73AF-458E-AD69-8E3E6AA6948C}" destId="{C1DDB870-4C5E-4DDD-BA25-F2C4A666257B}" srcOrd="1" destOrd="0" presId="urn:microsoft.com/office/officeart/2017/3/layout/HorizontalPathTimeline"/>
    <dgm:cxn modelId="{8F534456-87EC-4E6E-A8B0-42E5E3118A7C}" type="presParOf" srcId="{C1DDB870-4C5E-4DDD-BA25-F2C4A666257B}" destId="{53C96F62-C031-4DD7-A3A2-F093C9065DF4}" srcOrd="0" destOrd="0" presId="urn:microsoft.com/office/officeart/2017/3/layout/HorizontalPathTimeline"/>
    <dgm:cxn modelId="{AE42A49A-BF65-4A84-B528-D8E2A5E11829}" type="presParOf" srcId="{C1DDB870-4C5E-4DDD-BA25-F2C4A666257B}" destId="{7D843A1F-1C37-4EA6-A491-40179FF8300D}" srcOrd="1" destOrd="0" presId="urn:microsoft.com/office/officeart/2017/3/layout/HorizontalPathTimeline"/>
    <dgm:cxn modelId="{15455587-2B13-42DE-A83B-AB0257171474}" type="presParOf" srcId="{E6A9829A-73AF-458E-AD69-8E3E6AA6948C}" destId="{6C55BC98-E113-4394-A450-86B89408B4EB}" srcOrd="2" destOrd="0" presId="urn:microsoft.com/office/officeart/2017/3/layout/HorizontalPathTimeline"/>
    <dgm:cxn modelId="{70C0BCB4-8145-4BB6-8B8A-FDB52796C5F0}" type="presParOf" srcId="{E6A9829A-73AF-458E-AD69-8E3E6AA6948C}" destId="{C5A529DF-B818-45A9-B9F2-565C6CF94BC4}" srcOrd="3" destOrd="0" presId="urn:microsoft.com/office/officeart/2017/3/layout/HorizontalPathTimeline"/>
    <dgm:cxn modelId="{17E7FC53-DA5A-4C89-BBED-23E2738DA3B4}" type="presParOf" srcId="{E6A9829A-73AF-458E-AD69-8E3E6AA6948C}" destId="{DAB4AC90-214B-4CAB-8B0F-9657E9FE32CD}" srcOrd="4" destOrd="0" presId="urn:microsoft.com/office/officeart/2017/3/layout/HorizontalPathTimeline"/>
    <dgm:cxn modelId="{D0306F80-3DCE-47E7-A031-747D874A643D}" type="presParOf" srcId="{0E8C15A3-02E2-4077-95DD-C13B9873BE5A}" destId="{48816055-2B7D-444C-A835-DAC981BDB864}" srcOrd="1" destOrd="0" presId="urn:microsoft.com/office/officeart/2017/3/layout/HorizontalPathTimeline"/>
    <dgm:cxn modelId="{A6D10326-E48A-49E8-B7C0-FD33CADC2C1C}" type="presParOf" srcId="{0E8C15A3-02E2-4077-95DD-C13B9873BE5A}" destId="{338946AA-C90C-4EA9-847D-49599340A9E1}" srcOrd="2" destOrd="0" presId="urn:microsoft.com/office/officeart/2017/3/layout/HorizontalPathTimeline"/>
    <dgm:cxn modelId="{7C10387B-851E-4236-B9C9-245A8376AC3E}" type="presParOf" srcId="{338946AA-C90C-4EA9-847D-49599340A9E1}" destId="{F2EF7F3A-FB4F-4693-A7CE-7B09CC6E58D4}" srcOrd="0" destOrd="0" presId="urn:microsoft.com/office/officeart/2017/3/layout/HorizontalPathTimeline"/>
    <dgm:cxn modelId="{D43FD63C-7871-4C97-B034-8826DCA3E93F}" type="presParOf" srcId="{338946AA-C90C-4EA9-847D-49599340A9E1}" destId="{106063FA-15A3-4DC4-A700-5C8AC66B032F}" srcOrd="1" destOrd="0" presId="urn:microsoft.com/office/officeart/2017/3/layout/HorizontalPathTimeline"/>
    <dgm:cxn modelId="{40DD0BBC-96C8-45F7-AFD7-9C5DD1C5E516}" type="presParOf" srcId="{106063FA-15A3-4DC4-A700-5C8AC66B032F}" destId="{F061AC30-D993-4D24-99D1-301D368C94B0}" srcOrd="0" destOrd="0" presId="urn:microsoft.com/office/officeart/2017/3/layout/HorizontalPathTimeline"/>
    <dgm:cxn modelId="{B814E288-1A6F-4096-B4BB-345751BFBDED}" type="presParOf" srcId="{106063FA-15A3-4DC4-A700-5C8AC66B032F}" destId="{98B5A003-6550-48FD-8F9D-1D46590DDEE3}" srcOrd="1" destOrd="0" presId="urn:microsoft.com/office/officeart/2017/3/layout/HorizontalPathTimeline"/>
    <dgm:cxn modelId="{7E6453DD-4E59-4403-BB2D-852C59073B24}" type="presParOf" srcId="{338946AA-C90C-4EA9-847D-49599340A9E1}" destId="{EBD1418B-FE0F-41D5-8C0C-1B2A9C0038A9}" srcOrd="2" destOrd="0" presId="urn:microsoft.com/office/officeart/2017/3/layout/HorizontalPathTimeline"/>
    <dgm:cxn modelId="{4ED9B9B2-5D83-4550-9A04-43638B524CDB}" type="presParOf" srcId="{338946AA-C90C-4EA9-847D-49599340A9E1}" destId="{37BDF45A-A86E-4C8F-B239-FD52D94A96E4}" srcOrd="3" destOrd="0" presId="urn:microsoft.com/office/officeart/2017/3/layout/HorizontalPathTimeline"/>
    <dgm:cxn modelId="{C09EA6A8-FFA2-4A09-B25B-27656F095B57}" type="presParOf" srcId="{338946AA-C90C-4EA9-847D-49599340A9E1}" destId="{BBC643AA-C177-4AD5-8DEF-3AAA27C77497}" srcOrd="4" destOrd="0" presId="urn:microsoft.com/office/officeart/2017/3/layout/HorizontalPathTimeline"/>
    <dgm:cxn modelId="{0F2658BD-EE07-4572-A2BF-2DD40F00701E}" type="presParOf" srcId="{0E8C15A3-02E2-4077-95DD-C13B9873BE5A}" destId="{011DE34B-B21A-49CF-BF14-55B11CBDEDB0}" srcOrd="3" destOrd="0" presId="urn:microsoft.com/office/officeart/2017/3/layout/HorizontalPathTimeline"/>
    <dgm:cxn modelId="{CBA5B6A8-63FE-4304-89F4-2D5BA95D204A}" type="presParOf" srcId="{0E8C15A3-02E2-4077-95DD-C13B9873BE5A}" destId="{107BD114-3DC7-4211-81EC-05DEB4185256}" srcOrd="4" destOrd="0" presId="urn:microsoft.com/office/officeart/2017/3/layout/HorizontalPathTimeline"/>
    <dgm:cxn modelId="{96B725DA-4CF1-4F5C-8E0F-6F723F29C210}" type="presParOf" srcId="{107BD114-3DC7-4211-81EC-05DEB4185256}" destId="{FA0E1652-AAF5-476C-913A-97AB64807ADF}" srcOrd="0" destOrd="0" presId="urn:microsoft.com/office/officeart/2017/3/layout/HorizontalPathTimeline"/>
    <dgm:cxn modelId="{095362B2-B2AC-4EC4-BDA0-877957C26DAC}" type="presParOf" srcId="{107BD114-3DC7-4211-81EC-05DEB4185256}" destId="{67F6C02A-3BC9-4364-942B-3DBBA2FD2902}" srcOrd="1" destOrd="0" presId="urn:microsoft.com/office/officeart/2017/3/layout/HorizontalPathTimeline"/>
    <dgm:cxn modelId="{869D7E81-A9B5-414D-AAF1-74215688E307}" type="presParOf" srcId="{67F6C02A-3BC9-4364-942B-3DBBA2FD2902}" destId="{49FAC462-E57B-4D88-8141-B81497E5B362}" srcOrd="0" destOrd="0" presId="urn:microsoft.com/office/officeart/2017/3/layout/HorizontalPathTimeline"/>
    <dgm:cxn modelId="{912B4250-D6F5-4561-B46F-ED6A7755D2E8}" type="presParOf" srcId="{67F6C02A-3BC9-4364-942B-3DBBA2FD2902}" destId="{F8337772-43CE-432C-A68F-6D9FD88E7746}" srcOrd="1" destOrd="0" presId="urn:microsoft.com/office/officeart/2017/3/layout/HorizontalPathTimeline"/>
    <dgm:cxn modelId="{2C5156E6-38C0-4B41-A0BD-1BBABE1FD281}" type="presParOf" srcId="{107BD114-3DC7-4211-81EC-05DEB4185256}" destId="{6775224B-BFB9-4AA5-BB3B-7749E9BD74A3}" srcOrd="2" destOrd="0" presId="urn:microsoft.com/office/officeart/2017/3/layout/HorizontalPathTimeline"/>
    <dgm:cxn modelId="{52811F40-7518-4E29-93A6-9DB31BD42EC3}" type="presParOf" srcId="{107BD114-3DC7-4211-81EC-05DEB4185256}" destId="{3D069A7A-7523-4E51-98D8-EC8446D3FEB3}" srcOrd="3" destOrd="0" presId="urn:microsoft.com/office/officeart/2017/3/layout/HorizontalPathTimeline"/>
    <dgm:cxn modelId="{4A473EDF-23CA-41D0-9212-8937AB0B5333}" type="presParOf" srcId="{107BD114-3DC7-4211-81EC-05DEB4185256}" destId="{52AA7013-B439-490D-89CB-91C03FC24961}" srcOrd="4" destOrd="0" presId="urn:microsoft.com/office/officeart/2017/3/layout/HorizontalPathTimeline"/>
    <dgm:cxn modelId="{20D70835-18D7-4406-82DE-5B82774FC582}" type="presParOf" srcId="{0E8C15A3-02E2-4077-95DD-C13B9873BE5A}" destId="{3B869817-586C-4CE5-9586-78FD0D928039}" srcOrd="5" destOrd="0" presId="urn:microsoft.com/office/officeart/2017/3/layout/HorizontalPathTimeline"/>
    <dgm:cxn modelId="{204BEA69-FB88-4A1E-9443-77401094E237}" type="presParOf" srcId="{0E8C15A3-02E2-4077-95DD-C13B9873BE5A}" destId="{D3C758FB-73BD-4C4F-9A26-2E9B83FB5EEE}" srcOrd="6" destOrd="0" presId="urn:microsoft.com/office/officeart/2017/3/layout/HorizontalPathTimeline"/>
    <dgm:cxn modelId="{EAAB5BB4-656F-4C49-A3EE-9B685E80B0B9}" type="presParOf" srcId="{D3C758FB-73BD-4C4F-9A26-2E9B83FB5EEE}" destId="{16CCC2FC-17C4-4635-B7B5-1A1A69927A33}" srcOrd="0" destOrd="0" presId="urn:microsoft.com/office/officeart/2017/3/layout/HorizontalPathTimeline"/>
    <dgm:cxn modelId="{A597F77D-14E1-4E51-88F3-97221C74ABBA}" type="presParOf" srcId="{D3C758FB-73BD-4C4F-9A26-2E9B83FB5EEE}" destId="{52E926A7-3110-4BAB-826E-B62D688BBA41}" srcOrd="1" destOrd="0" presId="urn:microsoft.com/office/officeart/2017/3/layout/HorizontalPathTimeline"/>
    <dgm:cxn modelId="{5D441B49-D845-462F-9B43-81F3F28C57A4}" type="presParOf" srcId="{52E926A7-3110-4BAB-826E-B62D688BBA41}" destId="{7D290257-A469-4B37-9571-E7CA3774F458}" srcOrd="0" destOrd="0" presId="urn:microsoft.com/office/officeart/2017/3/layout/HorizontalPathTimeline"/>
    <dgm:cxn modelId="{8F8505D1-BCA1-47AB-9BA7-37512C9CBC52}" type="presParOf" srcId="{52E926A7-3110-4BAB-826E-B62D688BBA41}" destId="{FC029148-0DAD-49D4-A513-920110AD1629}" srcOrd="1" destOrd="0" presId="urn:microsoft.com/office/officeart/2017/3/layout/HorizontalPathTimeline"/>
    <dgm:cxn modelId="{BF562603-CF49-4936-A598-B7B99D504505}" type="presParOf" srcId="{D3C758FB-73BD-4C4F-9A26-2E9B83FB5EEE}" destId="{99962CDE-1507-4E70-BC36-C07C9C9D7768}" srcOrd="2" destOrd="0" presId="urn:microsoft.com/office/officeart/2017/3/layout/HorizontalPathTimeline"/>
    <dgm:cxn modelId="{20DF21F8-7FF6-432A-B91C-07C5EF977235}" type="presParOf" srcId="{D3C758FB-73BD-4C4F-9A26-2E9B83FB5EEE}" destId="{CEF49D95-C237-468F-A2A4-2B2618132F85}" srcOrd="3" destOrd="0" presId="urn:microsoft.com/office/officeart/2017/3/layout/HorizontalPathTimeline"/>
    <dgm:cxn modelId="{9AD3794A-6A87-42B3-BDE8-046E1DFCC22A}" type="presParOf" srcId="{D3C758FB-73BD-4C4F-9A26-2E9B83FB5EEE}" destId="{395F80AA-D667-4D8C-AF98-440C9E7146A5}" srcOrd="4" destOrd="0" presId="urn:microsoft.com/office/officeart/2017/3/layout/HorizontalPathTimeline"/>
    <dgm:cxn modelId="{56BA425E-230F-406E-8926-F19EF5C44275}" type="presParOf" srcId="{0E8C15A3-02E2-4077-95DD-C13B9873BE5A}" destId="{940C16EB-AB03-4F98-A69F-D450EF39CD31}" srcOrd="7" destOrd="0" presId="urn:microsoft.com/office/officeart/2017/3/layout/HorizontalPathTimeline"/>
    <dgm:cxn modelId="{E8C715B0-5008-46A4-BF49-F7336B5E7554}" type="presParOf" srcId="{0E8C15A3-02E2-4077-95DD-C13B9873BE5A}" destId="{01364CD1-7B65-4625-AF99-3FB3F1EB06BF}" srcOrd="8" destOrd="0" presId="urn:microsoft.com/office/officeart/2017/3/layout/HorizontalPathTimeline"/>
    <dgm:cxn modelId="{50418D70-BCF8-43C8-B03D-87A67BEA4291}" type="presParOf" srcId="{01364CD1-7B65-4625-AF99-3FB3F1EB06BF}" destId="{A582A993-C4FE-4995-8C33-A91637B9DB1D}" srcOrd="0" destOrd="0" presId="urn:microsoft.com/office/officeart/2017/3/layout/HorizontalPathTimeline"/>
    <dgm:cxn modelId="{E5792649-C5D0-410D-B57F-30A98762394D}" type="presParOf" srcId="{01364CD1-7B65-4625-AF99-3FB3F1EB06BF}" destId="{7CBD2026-0256-4AFF-A476-6AF3AD07B222}" srcOrd="1" destOrd="0" presId="urn:microsoft.com/office/officeart/2017/3/layout/HorizontalPathTimeline"/>
    <dgm:cxn modelId="{B1CFA059-FFD4-4570-A4C6-E08C060BADAE}" type="presParOf" srcId="{7CBD2026-0256-4AFF-A476-6AF3AD07B222}" destId="{63A99FF9-F34B-4749-BD34-A0EA96D37D71}" srcOrd="0" destOrd="0" presId="urn:microsoft.com/office/officeart/2017/3/layout/HorizontalPathTimeline"/>
    <dgm:cxn modelId="{0AAA6895-2848-4EBC-9014-B63EF3F17F65}" type="presParOf" srcId="{7CBD2026-0256-4AFF-A476-6AF3AD07B222}" destId="{7995FDA6-1BCF-4341-A837-E3D25F7F054C}" srcOrd="1" destOrd="0" presId="urn:microsoft.com/office/officeart/2017/3/layout/HorizontalPathTimeline"/>
    <dgm:cxn modelId="{9796AE46-4D82-425C-8579-52B43E8FF733}" type="presParOf" srcId="{01364CD1-7B65-4625-AF99-3FB3F1EB06BF}" destId="{36B9229A-1B49-4FF3-BD07-C7B93F8D9EEC}" srcOrd="2" destOrd="0" presId="urn:microsoft.com/office/officeart/2017/3/layout/HorizontalPathTimeline"/>
    <dgm:cxn modelId="{2450A92A-F410-4169-A4DE-E0F14EA0DC25}" type="presParOf" srcId="{01364CD1-7B65-4625-AF99-3FB3F1EB06BF}" destId="{521B0288-2C14-4F74-A186-05ADD902C1BE}" srcOrd="3" destOrd="0" presId="urn:microsoft.com/office/officeart/2017/3/layout/HorizontalPathTimeline"/>
    <dgm:cxn modelId="{7B6C8939-BC86-402E-ABA1-B0CF9C1AA4FC}" type="presParOf" srcId="{01364CD1-7B65-4625-AF99-3FB3F1EB06BF}" destId="{1E7A825F-EB5B-42BC-A12D-D4629B676677}"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D06FDB-E03C-4BFC-820F-313FB9B6A648}" type="doc">
      <dgm:prSet loTypeId="urn:microsoft.com/office/officeart/2018/2/layout/IconLabelList" loCatId="icon" qsTypeId="urn:microsoft.com/office/officeart/2005/8/quickstyle/simple1" qsCatId="simple" csTypeId="urn:microsoft.com/office/officeart/2005/8/colors/colorful1" csCatId="colorful" phldr="1"/>
      <dgm:spPr/>
      <dgm:t>
        <a:bodyPr/>
        <a:lstStyle/>
        <a:p>
          <a:endParaRPr lang="en-GB"/>
        </a:p>
      </dgm:t>
    </dgm:pt>
    <dgm:pt modelId="{FE63BD6F-EC1E-4A8B-8A64-8F91B20D7D41}">
      <dgm:prSet phldrT="[Text]" custT="1"/>
      <dgm:spPr>
        <a:solidFill>
          <a:srgbClr val="3BC0C7"/>
        </a:solidFill>
      </dgm:spPr>
      <dgm:t>
        <a:bodyPr/>
        <a:lstStyle/>
        <a:p>
          <a:pPr algn="ctr">
            <a:lnSpc>
              <a:spcPct val="100000"/>
            </a:lnSpc>
          </a:pPr>
          <a:r>
            <a:rPr lang="en-GB" sz="1200" b="0" i="0" dirty="0">
              <a:solidFill>
                <a:schemeClr val="bg1"/>
              </a:solidFill>
              <a:latin typeface="+mj-lt"/>
            </a:rPr>
            <a:t>Students register for  a UCAS Hub account – during June UCAS Day </a:t>
          </a:r>
        </a:p>
      </dgm:t>
    </dgm:pt>
    <dgm:pt modelId="{79D8F18F-2EA5-4380-9610-B9C293D0EE2A}" type="parTrans" cxnId="{FDF16A1E-86CC-4F3A-BE2F-387E148E834D}">
      <dgm:prSet/>
      <dgm:spPr/>
      <dgm:t>
        <a:bodyPr/>
        <a:lstStyle/>
        <a:p>
          <a:pPr algn="ctr"/>
          <a:endParaRPr lang="en-GB" sz="1200" b="0">
            <a:solidFill>
              <a:schemeClr val="bg1"/>
            </a:solidFill>
            <a:latin typeface="+mj-lt"/>
          </a:endParaRPr>
        </a:p>
      </dgm:t>
    </dgm:pt>
    <dgm:pt modelId="{D827037D-8B47-4B99-A064-846D7ABF5018}" type="sibTrans" cxnId="{FDF16A1E-86CC-4F3A-BE2F-387E148E834D}">
      <dgm:prSet custT="1"/>
      <dgm:spPr>
        <a:solidFill>
          <a:srgbClr val="3BC0C7"/>
        </a:solidFill>
      </dgm:spPr>
      <dgm:t>
        <a:bodyPr/>
        <a:lstStyle/>
        <a:p>
          <a:pPr algn="ctr"/>
          <a:endParaRPr lang="en-GB" sz="1200" b="0">
            <a:solidFill>
              <a:schemeClr val="bg1"/>
            </a:solidFill>
            <a:latin typeface="+mj-lt"/>
          </a:endParaRPr>
        </a:p>
      </dgm:t>
    </dgm:pt>
    <dgm:pt modelId="{9558E1EA-6022-4747-860F-3EABA4F0367E}">
      <dgm:prSet phldrT="[Text]" custT="1"/>
      <dgm:spPr>
        <a:solidFill>
          <a:srgbClr val="5DB88D"/>
        </a:solidFill>
      </dgm:spPr>
      <dgm:t>
        <a:bodyPr/>
        <a:lstStyle/>
        <a:p>
          <a:pPr algn="ctr">
            <a:lnSpc>
              <a:spcPct val="100000"/>
            </a:lnSpc>
          </a:pPr>
          <a:r>
            <a:rPr lang="en-GB" sz="1200" b="0" dirty="0">
              <a:solidFill>
                <a:schemeClr val="bg1"/>
              </a:solidFill>
              <a:latin typeface="+mj-lt"/>
              <a:cs typeface="Arial" pitchFamily="34" charset="0"/>
            </a:rPr>
            <a:t>Student complete their application – working their way through all sections and send it to their school / college </a:t>
          </a:r>
          <a:endParaRPr lang="en-GB" sz="1200" b="0" dirty="0">
            <a:solidFill>
              <a:schemeClr val="bg1"/>
            </a:solidFill>
            <a:latin typeface="+mj-lt"/>
          </a:endParaRPr>
        </a:p>
      </dgm:t>
    </dgm:pt>
    <dgm:pt modelId="{4BC7DB5E-4EA7-4299-B93D-0D9D5AA38137}" type="parTrans" cxnId="{23C58160-D597-4507-AB5C-527BD0476651}">
      <dgm:prSet/>
      <dgm:spPr/>
      <dgm:t>
        <a:bodyPr/>
        <a:lstStyle/>
        <a:p>
          <a:pPr algn="ctr"/>
          <a:endParaRPr lang="en-GB" sz="1200" b="0">
            <a:solidFill>
              <a:schemeClr val="bg1"/>
            </a:solidFill>
            <a:latin typeface="+mj-lt"/>
          </a:endParaRPr>
        </a:p>
      </dgm:t>
    </dgm:pt>
    <dgm:pt modelId="{905529DF-8694-4DB2-94A4-4BDFD2E9BF1E}" type="sibTrans" cxnId="{23C58160-D597-4507-AB5C-527BD0476651}">
      <dgm:prSet custT="1"/>
      <dgm:spPr>
        <a:solidFill>
          <a:srgbClr val="5DB88D"/>
        </a:solidFill>
      </dgm:spPr>
      <dgm:t>
        <a:bodyPr/>
        <a:lstStyle/>
        <a:p>
          <a:pPr algn="ctr"/>
          <a:endParaRPr lang="en-GB" sz="1200" b="0">
            <a:solidFill>
              <a:schemeClr val="bg1"/>
            </a:solidFill>
            <a:latin typeface="+mj-lt"/>
          </a:endParaRPr>
        </a:p>
      </dgm:t>
    </dgm:pt>
    <dgm:pt modelId="{63E866FD-303C-48B8-B38A-A2899440B902}">
      <dgm:prSet phldrT="[Text]" custT="1"/>
      <dgm:spPr>
        <a:solidFill>
          <a:srgbClr val="FF6451"/>
        </a:solidFill>
      </dgm:spPr>
      <dgm:t>
        <a:bodyPr/>
        <a:lstStyle/>
        <a:p>
          <a:pPr algn="ctr">
            <a:lnSpc>
              <a:spcPct val="100000"/>
            </a:lnSpc>
          </a:pPr>
          <a:r>
            <a:rPr lang="en-GB" sz="1200" b="0" dirty="0">
              <a:solidFill>
                <a:schemeClr val="bg1"/>
              </a:solidFill>
              <a:latin typeface="+mj-lt"/>
            </a:rPr>
            <a:t>Teachers/advisers review the application and add reference and predicted grades </a:t>
          </a:r>
        </a:p>
      </dgm:t>
    </dgm:pt>
    <dgm:pt modelId="{428EAE27-8738-4F11-8903-72DAADB1BC9A}" type="parTrans" cxnId="{534E24E9-E760-4105-BE8C-06A00AD02DD0}">
      <dgm:prSet/>
      <dgm:spPr/>
      <dgm:t>
        <a:bodyPr/>
        <a:lstStyle/>
        <a:p>
          <a:pPr algn="ctr"/>
          <a:endParaRPr lang="en-GB" sz="1200" b="0">
            <a:solidFill>
              <a:schemeClr val="bg1"/>
            </a:solidFill>
            <a:latin typeface="+mj-lt"/>
          </a:endParaRPr>
        </a:p>
      </dgm:t>
    </dgm:pt>
    <dgm:pt modelId="{E55D860C-F990-4EDA-A957-96798EF56041}" type="sibTrans" cxnId="{534E24E9-E760-4105-BE8C-06A00AD02DD0}">
      <dgm:prSet custT="1"/>
      <dgm:spPr>
        <a:solidFill>
          <a:srgbClr val="FF6451"/>
        </a:solidFill>
      </dgm:spPr>
      <dgm:t>
        <a:bodyPr/>
        <a:lstStyle/>
        <a:p>
          <a:pPr algn="ctr"/>
          <a:endParaRPr lang="en-GB" sz="1200" b="0">
            <a:solidFill>
              <a:schemeClr val="bg1"/>
            </a:solidFill>
            <a:latin typeface="+mj-lt"/>
          </a:endParaRPr>
        </a:p>
      </dgm:t>
    </dgm:pt>
    <dgm:pt modelId="{A12F774C-F2D8-4612-ABD2-20CE2E43A19C}">
      <dgm:prSet phldrT="[Text]" custT="1"/>
      <dgm:spPr>
        <a:solidFill>
          <a:srgbClr val="836CD8"/>
        </a:solidFill>
      </dgm:spPr>
      <dgm:t>
        <a:bodyPr/>
        <a:lstStyle/>
        <a:p>
          <a:pPr algn="ctr">
            <a:lnSpc>
              <a:spcPct val="100000"/>
            </a:lnSpc>
          </a:pPr>
          <a:r>
            <a:rPr lang="en-GB" sz="1200" b="0" dirty="0">
              <a:solidFill>
                <a:schemeClr val="bg1"/>
              </a:solidFill>
              <a:latin typeface="+mj-lt"/>
            </a:rPr>
            <a:t>Applications are sent to UCAS by the school on behalf of the student </a:t>
          </a:r>
        </a:p>
      </dgm:t>
    </dgm:pt>
    <dgm:pt modelId="{7870ADA5-EF18-477F-8514-6594AA94A912}" type="parTrans" cxnId="{EC8E6A64-0044-40F4-AB28-4F3EBFF2D7D5}">
      <dgm:prSet/>
      <dgm:spPr/>
      <dgm:t>
        <a:bodyPr/>
        <a:lstStyle/>
        <a:p>
          <a:pPr algn="ctr"/>
          <a:endParaRPr lang="en-GB" sz="1200" b="0">
            <a:solidFill>
              <a:schemeClr val="bg1"/>
            </a:solidFill>
            <a:latin typeface="+mj-lt"/>
          </a:endParaRPr>
        </a:p>
      </dgm:t>
    </dgm:pt>
    <dgm:pt modelId="{43043174-CB2A-40C5-9A61-B1D509DE967D}" type="sibTrans" cxnId="{EC8E6A64-0044-40F4-AB28-4F3EBFF2D7D5}">
      <dgm:prSet custT="1"/>
      <dgm:spPr>
        <a:solidFill>
          <a:srgbClr val="836CD8"/>
        </a:solidFill>
      </dgm:spPr>
      <dgm:t>
        <a:bodyPr/>
        <a:lstStyle/>
        <a:p>
          <a:pPr algn="ctr"/>
          <a:endParaRPr lang="en-GB" sz="1200" b="0">
            <a:solidFill>
              <a:schemeClr val="bg1"/>
            </a:solidFill>
            <a:latin typeface="+mj-lt"/>
          </a:endParaRPr>
        </a:p>
      </dgm:t>
    </dgm:pt>
    <dgm:pt modelId="{4A604050-85C5-40A1-AB50-06CBF2CB6A3D}">
      <dgm:prSet custT="1"/>
      <dgm:spPr>
        <a:solidFill>
          <a:srgbClr val="FBC651"/>
        </a:solidFill>
      </dgm:spPr>
      <dgm:t>
        <a:bodyPr/>
        <a:lstStyle/>
        <a:p>
          <a:pPr algn="ctr">
            <a:lnSpc>
              <a:spcPct val="100000"/>
            </a:lnSpc>
          </a:pPr>
          <a:r>
            <a:rPr lang="en-GB" sz="1200" b="0" i="0" dirty="0">
              <a:solidFill>
                <a:schemeClr val="bg1"/>
              </a:solidFill>
              <a:latin typeface="+mj-lt"/>
            </a:rPr>
            <a:t>Universities/ colleges make their decisions</a:t>
          </a:r>
        </a:p>
      </dgm:t>
    </dgm:pt>
    <dgm:pt modelId="{54EE1A86-6605-4B0A-9169-40034123B14F}" type="parTrans" cxnId="{0AAA6E63-3667-458F-97C1-3456A417773F}">
      <dgm:prSet/>
      <dgm:spPr/>
      <dgm:t>
        <a:bodyPr/>
        <a:lstStyle/>
        <a:p>
          <a:pPr algn="ctr"/>
          <a:endParaRPr lang="en-GB" sz="1200" b="0">
            <a:solidFill>
              <a:schemeClr val="bg1"/>
            </a:solidFill>
            <a:latin typeface="+mj-lt"/>
          </a:endParaRPr>
        </a:p>
      </dgm:t>
    </dgm:pt>
    <dgm:pt modelId="{AFF44A63-9F13-4E65-9EB8-4EBFDFEA564E}" type="sibTrans" cxnId="{0AAA6E63-3667-458F-97C1-3456A417773F}">
      <dgm:prSet/>
      <dgm:spPr/>
      <dgm:t>
        <a:bodyPr/>
        <a:lstStyle/>
        <a:p>
          <a:pPr algn="ctr"/>
          <a:endParaRPr lang="en-GB" sz="1200" b="0">
            <a:solidFill>
              <a:schemeClr val="bg1"/>
            </a:solidFill>
            <a:latin typeface="+mj-lt"/>
          </a:endParaRPr>
        </a:p>
      </dgm:t>
    </dgm:pt>
    <dgm:pt modelId="{98772C81-A4A9-491B-9A1B-112ED2CE9D14}" type="pres">
      <dgm:prSet presAssocID="{FED06FDB-E03C-4BFC-820F-313FB9B6A648}" presName="root" presStyleCnt="0">
        <dgm:presLayoutVars>
          <dgm:dir/>
          <dgm:resizeHandles val="exact"/>
        </dgm:presLayoutVars>
      </dgm:prSet>
      <dgm:spPr/>
    </dgm:pt>
    <dgm:pt modelId="{8E0CFD64-2F12-47F9-9699-30EDEDE5A2D0}" type="pres">
      <dgm:prSet presAssocID="{FE63BD6F-EC1E-4A8B-8A64-8F91B20D7D41}" presName="compNode" presStyleCnt="0"/>
      <dgm:spPr/>
    </dgm:pt>
    <dgm:pt modelId="{27FB4376-F925-4519-AF64-6B9EE42C87AD}" type="pres">
      <dgm:prSet presAssocID="{FE63BD6F-EC1E-4A8B-8A64-8F91B20D7D41}"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
        </a:ext>
      </dgm:extLst>
    </dgm:pt>
    <dgm:pt modelId="{B3CB5078-0F13-4FD9-AA7D-72FF56728BCE}" type="pres">
      <dgm:prSet presAssocID="{FE63BD6F-EC1E-4A8B-8A64-8F91B20D7D41}" presName="spaceRect" presStyleCnt="0"/>
      <dgm:spPr/>
    </dgm:pt>
    <dgm:pt modelId="{20AA98A9-52E5-4434-A4ED-8BC5491061CB}" type="pres">
      <dgm:prSet presAssocID="{FE63BD6F-EC1E-4A8B-8A64-8F91B20D7D41}" presName="textRect" presStyleLbl="revTx" presStyleIdx="0" presStyleCnt="5" custScaleX="84564">
        <dgm:presLayoutVars>
          <dgm:chMax val="1"/>
          <dgm:chPref val="1"/>
        </dgm:presLayoutVars>
      </dgm:prSet>
      <dgm:spPr/>
    </dgm:pt>
    <dgm:pt modelId="{C155F3FF-1D32-4208-9CE7-4B62C428A52F}" type="pres">
      <dgm:prSet presAssocID="{D827037D-8B47-4B99-A064-846D7ABF5018}" presName="sibTrans" presStyleCnt="0"/>
      <dgm:spPr/>
    </dgm:pt>
    <dgm:pt modelId="{E491214A-E5F0-4441-A375-74A0C6DE1CAA}" type="pres">
      <dgm:prSet presAssocID="{9558E1EA-6022-4747-860F-3EABA4F0367E}" presName="compNode" presStyleCnt="0"/>
      <dgm:spPr/>
    </dgm:pt>
    <dgm:pt modelId="{E9A2C174-6753-414D-8E90-1FBFE35C0187}" type="pres">
      <dgm:prSet presAssocID="{9558E1EA-6022-4747-860F-3EABA4F0367E}"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05BB755C-31FC-4BB8-B39E-E1DA58143DD9}" type="pres">
      <dgm:prSet presAssocID="{9558E1EA-6022-4747-860F-3EABA4F0367E}" presName="spaceRect" presStyleCnt="0"/>
      <dgm:spPr/>
    </dgm:pt>
    <dgm:pt modelId="{969EEF68-DE1B-49ED-9BE3-F0CC6EEA7151}" type="pres">
      <dgm:prSet presAssocID="{9558E1EA-6022-4747-860F-3EABA4F0367E}" presName="textRect" presStyleLbl="revTx" presStyleIdx="1" presStyleCnt="5" custScaleY="144827">
        <dgm:presLayoutVars>
          <dgm:chMax val="1"/>
          <dgm:chPref val="1"/>
        </dgm:presLayoutVars>
      </dgm:prSet>
      <dgm:spPr/>
    </dgm:pt>
    <dgm:pt modelId="{58B57CDC-0A9F-405F-A0DE-C08BE4DDDBDA}" type="pres">
      <dgm:prSet presAssocID="{905529DF-8694-4DB2-94A4-4BDFD2E9BF1E}" presName="sibTrans" presStyleCnt="0"/>
      <dgm:spPr/>
    </dgm:pt>
    <dgm:pt modelId="{BF5E0C38-324F-4629-8B05-A0A0D39BFABD}" type="pres">
      <dgm:prSet presAssocID="{63E866FD-303C-48B8-B38A-A2899440B902}" presName="compNode" presStyleCnt="0"/>
      <dgm:spPr/>
    </dgm:pt>
    <dgm:pt modelId="{A30E2E11-3A94-40D2-98DC-094E6DF5690D}" type="pres">
      <dgm:prSet presAssocID="{63E866FD-303C-48B8-B38A-A2899440B902}"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acher"/>
        </a:ext>
      </dgm:extLst>
    </dgm:pt>
    <dgm:pt modelId="{537EEDD3-97C4-49DE-9C13-95410E509F86}" type="pres">
      <dgm:prSet presAssocID="{63E866FD-303C-48B8-B38A-A2899440B902}" presName="spaceRect" presStyleCnt="0"/>
      <dgm:spPr/>
    </dgm:pt>
    <dgm:pt modelId="{82FA2376-FFBD-4BE4-B963-4069107FACBB}" type="pres">
      <dgm:prSet presAssocID="{63E866FD-303C-48B8-B38A-A2899440B902}" presName="textRect" presStyleLbl="revTx" presStyleIdx="2" presStyleCnt="5">
        <dgm:presLayoutVars>
          <dgm:chMax val="1"/>
          <dgm:chPref val="1"/>
        </dgm:presLayoutVars>
      </dgm:prSet>
      <dgm:spPr/>
    </dgm:pt>
    <dgm:pt modelId="{5209339B-6881-4618-A999-BB625570D413}" type="pres">
      <dgm:prSet presAssocID="{E55D860C-F990-4EDA-A957-96798EF56041}" presName="sibTrans" presStyleCnt="0"/>
      <dgm:spPr/>
    </dgm:pt>
    <dgm:pt modelId="{2F9AA064-5C2E-47F3-877E-7ED830FC4B91}" type="pres">
      <dgm:prSet presAssocID="{A12F774C-F2D8-4612-ABD2-20CE2E43A19C}" presName="compNode" presStyleCnt="0"/>
      <dgm:spPr/>
    </dgm:pt>
    <dgm:pt modelId="{8575EAAD-FB5D-42A8-833B-B42B551AD81E}" type="pres">
      <dgm:prSet presAssocID="{A12F774C-F2D8-4612-ABD2-20CE2E43A19C}"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end with solid fill"/>
        </a:ext>
      </dgm:extLst>
    </dgm:pt>
    <dgm:pt modelId="{7608FD7A-246D-48B2-AFED-4B9AB726608B}" type="pres">
      <dgm:prSet presAssocID="{A12F774C-F2D8-4612-ABD2-20CE2E43A19C}" presName="spaceRect" presStyleCnt="0"/>
      <dgm:spPr/>
    </dgm:pt>
    <dgm:pt modelId="{0D2BDFAE-EEEB-4528-BD40-E7B511CBF40F}" type="pres">
      <dgm:prSet presAssocID="{A12F774C-F2D8-4612-ABD2-20CE2E43A19C}" presName="textRect" presStyleLbl="revTx" presStyleIdx="3" presStyleCnt="5">
        <dgm:presLayoutVars>
          <dgm:chMax val="1"/>
          <dgm:chPref val="1"/>
        </dgm:presLayoutVars>
      </dgm:prSet>
      <dgm:spPr/>
    </dgm:pt>
    <dgm:pt modelId="{C011D64C-01F6-4786-8957-7C107CCFBEE3}" type="pres">
      <dgm:prSet presAssocID="{43043174-CB2A-40C5-9A61-B1D509DE967D}" presName="sibTrans" presStyleCnt="0"/>
      <dgm:spPr/>
    </dgm:pt>
    <dgm:pt modelId="{967B15E5-F758-487A-B2F5-3A1ECDE092B0}" type="pres">
      <dgm:prSet presAssocID="{4A604050-85C5-40A1-AB50-06CBF2CB6A3D}" presName="compNode" presStyleCnt="0"/>
      <dgm:spPr/>
    </dgm:pt>
    <dgm:pt modelId="{AB5DB8CD-4053-491E-8AF5-5F47C3511C01}" type="pres">
      <dgm:prSet presAssocID="{4A604050-85C5-40A1-AB50-06CBF2CB6A3D}"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choolhouse"/>
        </a:ext>
      </dgm:extLst>
    </dgm:pt>
    <dgm:pt modelId="{B6C2B7F0-22E3-47C7-8780-1D00662E50A6}" type="pres">
      <dgm:prSet presAssocID="{4A604050-85C5-40A1-AB50-06CBF2CB6A3D}" presName="spaceRect" presStyleCnt="0"/>
      <dgm:spPr/>
    </dgm:pt>
    <dgm:pt modelId="{5C5135AC-0E3F-45DC-B032-F10BC04CF296}" type="pres">
      <dgm:prSet presAssocID="{4A604050-85C5-40A1-AB50-06CBF2CB6A3D}" presName="textRect" presStyleLbl="revTx" presStyleIdx="4" presStyleCnt="5">
        <dgm:presLayoutVars>
          <dgm:chMax val="1"/>
          <dgm:chPref val="1"/>
        </dgm:presLayoutVars>
      </dgm:prSet>
      <dgm:spPr/>
    </dgm:pt>
  </dgm:ptLst>
  <dgm:cxnLst>
    <dgm:cxn modelId="{FDF16A1E-86CC-4F3A-BE2F-387E148E834D}" srcId="{FED06FDB-E03C-4BFC-820F-313FB9B6A648}" destId="{FE63BD6F-EC1E-4A8B-8A64-8F91B20D7D41}" srcOrd="0" destOrd="0" parTransId="{79D8F18F-2EA5-4380-9610-B9C293D0EE2A}" sibTransId="{D827037D-8B47-4B99-A064-846D7ABF5018}"/>
    <dgm:cxn modelId="{23C58160-D597-4507-AB5C-527BD0476651}" srcId="{FED06FDB-E03C-4BFC-820F-313FB9B6A648}" destId="{9558E1EA-6022-4747-860F-3EABA4F0367E}" srcOrd="1" destOrd="0" parTransId="{4BC7DB5E-4EA7-4299-B93D-0D9D5AA38137}" sibTransId="{905529DF-8694-4DB2-94A4-4BDFD2E9BF1E}"/>
    <dgm:cxn modelId="{E55C2662-842A-4C75-BD71-30E2685BF757}" type="presOf" srcId="{A12F774C-F2D8-4612-ABD2-20CE2E43A19C}" destId="{0D2BDFAE-EEEB-4528-BD40-E7B511CBF40F}" srcOrd="0" destOrd="0" presId="urn:microsoft.com/office/officeart/2018/2/layout/IconLabelList"/>
    <dgm:cxn modelId="{0AAA6E63-3667-458F-97C1-3456A417773F}" srcId="{FED06FDB-E03C-4BFC-820F-313FB9B6A648}" destId="{4A604050-85C5-40A1-AB50-06CBF2CB6A3D}" srcOrd="4" destOrd="0" parTransId="{54EE1A86-6605-4B0A-9169-40034123B14F}" sibTransId="{AFF44A63-9F13-4E65-9EB8-4EBFDFEA564E}"/>
    <dgm:cxn modelId="{EC8E6A64-0044-40F4-AB28-4F3EBFF2D7D5}" srcId="{FED06FDB-E03C-4BFC-820F-313FB9B6A648}" destId="{A12F774C-F2D8-4612-ABD2-20CE2E43A19C}" srcOrd="3" destOrd="0" parTransId="{7870ADA5-EF18-477F-8514-6594AA94A912}" sibTransId="{43043174-CB2A-40C5-9A61-B1D509DE967D}"/>
    <dgm:cxn modelId="{9AF06D9A-19FC-4673-8488-1C1CC302FAF3}" type="presOf" srcId="{63E866FD-303C-48B8-B38A-A2899440B902}" destId="{82FA2376-FFBD-4BE4-B963-4069107FACBB}" srcOrd="0" destOrd="0" presId="urn:microsoft.com/office/officeart/2018/2/layout/IconLabelList"/>
    <dgm:cxn modelId="{14B4CE9C-F46B-491B-A4F4-BA767A35F824}" type="presOf" srcId="{9558E1EA-6022-4747-860F-3EABA4F0367E}" destId="{969EEF68-DE1B-49ED-9BE3-F0CC6EEA7151}" srcOrd="0" destOrd="0" presId="urn:microsoft.com/office/officeart/2018/2/layout/IconLabelList"/>
    <dgm:cxn modelId="{54FF71B1-16A8-407A-AD6C-F464565954A1}" type="presOf" srcId="{FED06FDB-E03C-4BFC-820F-313FB9B6A648}" destId="{98772C81-A4A9-491B-9A1B-112ED2CE9D14}" srcOrd="0" destOrd="0" presId="urn:microsoft.com/office/officeart/2018/2/layout/IconLabelList"/>
    <dgm:cxn modelId="{514516BA-CE50-4C16-B5C0-D65014E8B7F5}" type="presOf" srcId="{4A604050-85C5-40A1-AB50-06CBF2CB6A3D}" destId="{5C5135AC-0E3F-45DC-B032-F10BC04CF296}" srcOrd="0" destOrd="0" presId="urn:microsoft.com/office/officeart/2018/2/layout/IconLabelList"/>
    <dgm:cxn modelId="{A01B7BC9-9FEF-4D56-BA7E-30C8138BEB9E}" type="presOf" srcId="{FE63BD6F-EC1E-4A8B-8A64-8F91B20D7D41}" destId="{20AA98A9-52E5-4434-A4ED-8BC5491061CB}" srcOrd="0" destOrd="0" presId="urn:microsoft.com/office/officeart/2018/2/layout/IconLabelList"/>
    <dgm:cxn modelId="{534E24E9-E760-4105-BE8C-06A00AD02DD0}" srcId="{FED06FDB-E03C-4BFC-820F-313FB9B6A648}" destId="{63E866FD-303C-48B8-B38A-A2899440B902}" srcOrd="2" destOrd="0" parTransId="{428EAE27-8738-4F11-8903-72DAADB1BC9A}" sibTransId="{E55D860C-F990-4EDA-A957-96798EF56041}"/>
    <dgm:cxn modelId="{746F2464-44E4-44E9-A1D0-6EC5A347EA53}" type="presParOf" srcId="{98772C81-A4A9-491B-9A1B-112ED2CE9D14}" destId="{8E0CFD64-2F12-47F9-9699-30EDEDE5A2D0}" srcOrd="0" destOrd="0" presId="urn:microsoft.com/office/officeart/2018/2/layout/IconLabelList"/>
    <dgm:cxn modelId="{FB212455-6AE6-4115-804A-078DA0A7B679}" type="presParOf" srcId="{8E0CFD64-2F12-47F9-9699-30EDEDE5A2D0}" destId="{27FB4376-F925-4519-AF64-6B9EE42C87AD}" srcOrd="0" destOrd="0" presId="urn:microsoft.com/office/officeart/2018/2/layout/IconLabelList"/>
    <dgm:cxn modelId="{CFE0C8FF-75C9-4866-B9C8-A637416DC757}" type="presParOf" srcId="{8E0CFD64-2F12-47F9-9699-30EDEDE5A2D0}" destId="{B3CB5078-0F13-4FD9-AA7D-72FF56728BCE}" srcOrd="1" destOrd="0" presId="urn:microsoft.com/office/officeart/2018/2/layout/IconLabelList"/>
    <dgm:cxn modelId="{525B82FE-2CCE-49B1-B42D-506D66966D6E}" type="presParOf" srcId="{8E0CFD64-2F12-47F9-9699-30EDEDE5A2D0}" destId="{20AA98A9-52E5-4434-A4ED-8BC5491061CB}" srcOrd="2" destOrd="0" presId="urn:microsoft.com/office/officeart/2018/2/layout/IconLabelList"/>
    <dgm:cxn modelId="{2FA65343-979A-4CBD-BE03-E0067D2A5BD4}" type="presParOf" srcId="{98772C81-A4A9-491B-9A1B-112ED2CE9D14}" destId="{C155F3FF-1D32-4208-9CE7-4B62C428A52F}" srcOrd="1" destOrd="0" presId="urn:microsoft.com/office/officeart/2018/2/layout/IconLabelList"/>
    <dgm:cxn modelId="{438B0E8E-6580-4998-ABE7-FD3CF750B469}" type="presParOf" srcId="{98772C81-A4A9-491B-9A1B-112ED2CE9D14}" destId="{E491214A-E5F0-4441-A375-74A0C6DE1CAA}" srcOrd="2" destOrd="0" presId="urn:microsoft.com/office/officeart/2018/2/layout/IconLabelList"/>
    <dgm:cxn modelId="{DFA6F217-A19F-4D64-9E7C-879BF78449A0}" type="presParOf" srcId="{E491214A-E5F0-4441-A375-74A0C6DE1CAA}" destId="{E9A2C174-6753-414D-8E90-1FBFE35C0187}" srcOrd="0" destOrd="0" presId="urn:microsoft.com/office/officeart/2018/2/layout/IconLabelList"/>
    <dgm:cxn modelId="{BC06B120-674B-4421-A2BA-3ADCD5CD15CB}" type="presParOf" srcId="{E491214A-E5F0-4441-A375-74A0C6DE1CAA}" destId="{05BB755C-31FC-4BB8-B39E-E1DA58143DD9}" srcOrd="1" destOrd="0" presId="urn:microsoft.com/office/officeart/2018/2/layout/IconLabelList"/>
    <dgm:cxn modelId="{DF52540A-AC55-4F4A-B46A-C167502EB1B1}" type="presParOf" srcId="{E491214A-E5F0-4441-A375-74A0C6DE1CAA}" destId="{969EEF68-DE1B-49ED-9BE3-F0CC6EEA7151}" srcOrd="2" destOrd="0" presId="urn:microsoft.com/office/officeart/2018/2/layout/IconLabelList"/>
    <dgm:cxn modelId="{AC95F304-2792-4DCD-B625-4FE2533F5D3C}" type="presParOf" srcId="{98772C81-A4A9-491B-9A1B-112ED2CE9D14}" destId="{58B57CDC-0A9F-405F-A0DE-C08BE4DDDBDA}" srcOrd="3" destOrd="0" presId="urn:microsoft.com/office/officeart/2018/2/layout/IconLabelList"/>
    <dgm:cxn modelId="{3D5E29F3-61EF-4C85-BF17-260A39FE74C1}" type="presParOf" srcId="{98772C81-A4A9-491B-9A1B-112ED2CE9D14}" destId="{BF5E0C38-324F-4629-8B05-A0A0D39BFABD}" srcOrd="4" destOrd="0" presId="urn:microsoft.com/office/officeart/2018/2/layout/IconLabelList"/>
    <dgm:cxn modelId="{5530CD5A-C844-4D3E-8D59-F4351BCA5604}" type="presParOf" srcId="{BF5E0C38-324F-4629-8B05-A0A0D39BFABD}" destId="{A30E2E11-3A94-40D2-98DC-094E6DF5690D}" srcOrd="0" destOrd="0" presId="urn:microsoft.com/office/officeart/2018/2/layout/IconLabelList"/>
    <dgm:cxn modelId="{44E8304A-4AE3-47A0-881F-192824DE234D}" type="presParOf" srcId="{BF5E0C38-324F-4629-8B05-A0A0D39BFABD}" destId="{537EEDD3-97C4-49DE-9C13-95410E509F86}" srcOrd="1" destOrd="0" presId="urn:microsoft.com/office/officeart/2018/2/layout/IconLabelList"/>
    <dgm:cxn modelId="{F322575D-CA12-495D-B14C-ACA00766CA5D}" type="presParOf" srcId="{BF5E0C38-324F-4629-8B05-A0A0D39BFABD}" destId="{82FA2376-FFBD-4BE4-B963-4069107FACBB}" srcOrd="2" destOrd="0" presId="urn:microsoft.com/office/officeart/2018/2/layout/IconLabelList"/>
    <dgm:cxn modelId="{249C38CA-3EED-4C5E-8805-BF4C3CBB6CA9}" type="presParOf" srcId="{98772C81-A4A9-491B-9A1B-112ED2CE9D14}" destId="{5209339B-6881-4618-A999-BB625570D413}" srcOrd="5" destOrd="0" presId="urn:microsoft.com/office/officeart/2018/2/layout/IconLabelList"/>
    <dgm:cxn modelId="{2CF95D99-624B-43C8-83A5-A5EEEE27FAEA}" type="presParOf" srcId="{98772C81-A4A9-491B-9A1B-112ED2CE9D14}" destId="{2F9AA064-5C2E-47F3-877E-7ED830FC4B91}" srcOrd="6" destOrd="0" presId="urn:microsoft.com/office/officeart/2018/2/layout/IconLabelList"/>
    <dgm:cxn modelId="{D8BBDD02-8F9F-4659-BA93-C33BFD7E13E3}" type="presParOf" srcId="{2F9AA064-5C2E-47F3-877E-7ED830FC4B91}" destId="{8575EAAD-FB5D-42A8-833B-B42B551AD81E}" srcOrd="0" destOrd="0" presId="urn:microsoft.com/office/officeart/2018/2/layout/IconLabelList"/>
    <dgm:cxn modelId="{6B52ED72-BF18-41C7-A05C-7C7D64F87EDF}" type="presParOf" srcId="{2F9AA064-5C2E-47F3-877E-7ED830FC4B91}" destId="{7608FD7A-246D-48B2-AFED-4B9AB726608B}" srcOrd="1" destOrd="0" presId="urn:microsoft.com/office/officeart/2018/2/layout/IconLabelList"/>
    <dgm:cxn modelId="{B5EEF0D8-9132-494E-8A1A-417C707F6446}" type="presParOf" srcId="{2F9AA064-5C2E-47F3-877E-7ED830FC4B91}" destId="{0D2BDFAE-EEEB-4528-BD40-E7B511CBF40F}" srcOrd="2" destOrd="0" presId="urn:microsoft.com/office/officeart/2018/2/layout/IconLabelList"/>
    <dgm:cxn modelId="{E45E1762-0B8C-4F8B-8167-76D2386CFD36}" type="presParOf" srcId="{98772C81-A4A9-491B-9A1B-112ED2CE9D14}" destId="{C011D64C-01F6-4786-8957-7C107CCFBEE3}" srcOrd="7" destOrd="0" presId="urn:microsoft.com/office/officeart/2018/2/layout/IconLabelList"/>
    <dgm:cxn modelId="{7210DB9B-3E6F-47EF-931D-A74DEA28D337}" type="presParOf" srcId="{98772C81-A4A9-491B-9A1B-112ED2CE9D14}" destId="{967B15E5-F758-487A-B2F5-3A1ECDE092B0}" srcOrd="8" destOrd="0" presId="urn:microsoft.com/office/officeart/2018/2/layout/IconLabelList"/>
    <dgm:cxn modelId="{E361480E-4B8F-4A33-828F-ED39594E36DF}" type="presParOf" srcId="{967B15E5-F758-487A-B2F5-3A1ECDE092B0}" destId="{AB5DB8CD-4053-491E-8AF5-5F47C3511C01}" srcOrd="0" destOrd="0" presId="urn:microsoft.com/office/officeart/2018/2/layout/IconLabelList"/>
    <dgm:cxn modelId="{4119FF47-7D16-4C83-AF95-0B42B0FBCC20}" type="presParOf" srcId="{967B15E5-F758-487A-B2F5-3A1ECDE092B0}" destId="{B6C2B7F0-22E3-47C7-8780-1D00662E50A6}" srcOrd="1" destOrd="0" presId="urn:microsoft.com/office/officeart/2018/2/layout/IconLabelList"/>
    <dgm:cxn modelId="{E6A3AAD9-EFB6-4DD5-8D6B-3169FD0BD7A6}" type="presParOf" srcId="{967B15E5-F758-487A-B2F5-3A1ECDE092B0}" destId="{5C5135AC-0E3F-45DC-B032-F10BC04CF29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60F95A-3670-4E56-BB2E-5B55EF96C90D}" type="doc">
      <dgm:prSet loTypeId="urn:microsoft.com/office/officeart/2016/7/layout/VerticalDownArrowProcess" loCatId="process" qsTypeId="urn:microsoft.com/office/officeart/2005/8/quickstyle/simple1" qsCatId="simple" csTypeId="urn:microsoft.com/office/officeart/2005/8/colors/colorful2" csCatId="colorful" phldr="1"/>
      <dgm:spPr/>
      <dgm:t>
        <a:bodyPr/>
        <a:lstStyle/>
        <a:p>
          <a:endParaRPr lang="en-US"/>
        </a:p>
      </dgm:t>
    </dgm:pt>
    <dgm:pt modelId="{F7133B71-F030-4EF1-8FB8-5B88155E2464}">
      <dgm:prSet custT="1"/>
      <dgm:spPr>
        <a:solidFill>
          <a:srgbClr val="5DB88D"/>
        </a:solidFill>
        <a:ln>
          <a:noFill/>
        </a:ln>
      </dgm:spPr>
      <dgm:t>
        <a:bodyPr/>
        <a:lstStyle/>
        <a:p>
          <a:pPr>
            <a:lnSpc>
              <a:spcPct val="100000"/>
            </a:lnSpc>
          </a:pPr>
          <a:r>
            <a:rPr lang="en-US" sz="1400" dirty="0">
              <a:latin typeface="+mj-lt"/>
            </a:rPr>
            <a:t>Research</a:t>
          </a:r>
        </a:p>
      </dgm:t>
    </dgm:pt>
    <dgm:pt modelId="{ACF8F580-8AC4-480D-991B-F7CF4EED6409}" type="parTrans" cxnId="{89AFA36A-79E5-4AF9-AB8F-416645582E63}">
      <dgm:prSet/>
      <dgm:spPr/>
      <dgm:t>
        <a:bodyPr/>
        <a:lstStyle/>
        <a:p>
          <a:endParaRPr lang="en-US" sz="1400">
            <a:latin typeface="+mj-lt"/>
          </a:endParaRPr>
        </a:p>
      </dgm:t>
    </dgm:pt>
    <dgm:pt modelId="{C5F20CD0-D730-419E-B59B-D2E43578ABC9}" type="sibTrans" cxnId="{89AFA36A-79E5-4AF9-AB8F-416645582E63}">
      <dgm:prSet/>
      <dgm:spPr/>
      <dgm:t>
        <a:bodyPr/>
        <a:lstStyle/>
        <a:p>
          <a:endParaRPr lang="en-US" sz="1400">
            <a:latin typeface="+mj-lt"/>
          </a:endParaRPr>
        </a:p>
      </dgm:t>
    </dgm:pt>
    <dgm:pt modelId="{33741738-7956-4503-AC14-8BE5D761D60F}">
      <dgm:prSet custT="1"/>
      <dgm:spPr>
        <a:solidFill>
          <a:srgbClr val="5DB88D">
            <a:alpha val="54000"/>
          </a:srgbClr>
        </a:solidFill>
        <a:ln>
          <a:noFill/>
        </a:ln>
      </dgm:spPr>
      <dgm:t>
        <a:bodyPr/>
        <a:lstStyle/>
        <a:p>
          <a:pPr>
            <a:lnSpc>
              <a:spcPct val="100000"/>
            </a:lnSpc>
          </a:pPr>
          <a:r>
            <a:rPr lang="en-US" sz="1400" dirty="0">
              <a:latin typeface="+mj-lt"/>
            </a:rPr>
            <a:t>Use the parents/guardians’ section of the UCAS website at www.ucas.com/parents.</a:t>
          </a:r>
        </a:p>
      </dgm:t>
    </dgm:pt>
    <dgm:pt modelId="{AD3EB840-7277-4C3F-9966-4D9FB47A5E29}" type="parTrans" cxnId="{ADCA6E19-AFAD-4ED0-9BB4-0CF8ABE5784D}">
      <dgm:prSet/>
      <dgm:spPr/>
      <dgm:t>
        <a:bodyPr/>
        <a:lstStyle/>
        <a:p>
          <a:endParaRPr lang="en-US" sz="1400">
            <a:latin typeface="+mj-lt"/>
          </a:endParaRPr>
        </a:p>
      </dgm:t>
    </dgm:pt>
    <dgm:pt modelId="{C4E8E738-B35C-4A48-8E90-99C77F6C6198}" type="sibTrans" cxnId="{ADCA6E19-AFAD-4ED0-9BB4-0CF8ABE5784D}">
      <dgm:prSet/>
      <dgm:spPr/>
      <dgm:t>
        <a:bodyPr/>
        <a:lstStyle/>
        <a:p>
          <a:endParaRPr lang="en-US" sz="1400">
            <a:latin typeface="+mj-lt"/>
          </a:endParaRPr>
        </a:p>
      </dgm:t>
    </dgm:pt>
    <dgm:pt modelId="{30125EDC-D3DF-4F4E-A7EA-D9BAA8EF1BFE}">
      <dgm:prSet custT="1"/>
      <dgm:spPr>
        <a:solidFill>
          <a:srgbClr val="FBC651"/>
        </a:solidFill>
        <a:ln>
          <a:noFill/>
        </a:ln>
      </dgm:spPr>
      <dgm:t>
        <a:bodyPr/>
        <a:lstStyle/>
        <a:p>
          <a:pPr>
            <a:lnSpc>
              <a:spcPct val="100000"/>
            </a:lnSpc>
          </a:pPr>
          <a:r>
            <a:rPr lang="en-US" sz="1400">
              <a:latin typeface="+mj-lt"/>
            </a:rPr>
            <a:t>Sign up</a:t>
          </a:r>
        </a:p>
      </dgm:t>
    </dgm:pt>
    <dgm:pt modelId="{085EB479-FB33-4C2E-BE35-E3ACBB3A2C1E}" type="parTrans" cxnId="{E6030468-5D6E-4F78-AAA3-D3D4092C0E4B}">
      <dgm:prSet/>
      <dgm:spPr/>
      <dgm:t>
        <a:bodyPr/>
        <a:lstStyle/>
        <a:p>
          <a:endParaRPr lang="en-US" sz="1400">
            <a:latin typeface="+mj-lt"/>
          </a:endParaRPr>
        </a:p>
      </dgm:t>
    </dgm:pt>
    <dgm:pt modelId="{250DF134-7819-4242-B3F8-C868D4C33FE1}" type="sibTrans" cxnId="{E6030468-5D6E-4F78-AAA3-D3D4092C0E4B}">
      <dgm:prSet/>
      <dgm:spPr/>
      <dgm:t>
        <a:bodyPr/>
        <a:lstStyle/>
        <a:p>
          <a:endParaRPr lang="en-US" sz="1400">
            <a:latin typeface="+mj-lt"/>
          </a:endParaRPr>
        </a:p>
      </dgm:t>
    </dgm:pt>
    <dgm:pt modelId="{933EE9B0-B2FF-4A53-8895-DFD5B18EDAAF}">
      <dgm:prSet custT="1"/>
      <dgm:spPr>
        <a:solidFill>
          <a:srgbClr val="FBC651">
            <a:alpha val="54000"/>
          </a:srgbClr>
        </a:solidFill>
        <a:ln>
          <a:noFill/>
        </a:ln>
      </dgm:spPr>
      <dgm:t>
        <a:bodyPr/>
        <a:lstStyle/>
        <a:p>
          <a:pPr>
            <a:lnSpc>
              <a:spcPct val="100000"/>
            </a:lnSpc>
          </a:pPr>
          <a:r>
            <a:rPr lang="en-US" sz="1400" dirty="0">
              <a:latin typeface="+mj-lt"/>
            </a:rPr>
            <a:t>Sign up for parent updates from UCAS and get everything you need to know about the application process direct to your inbox.</a:t>
          </a:r>
        </a:p>
      </dgm:t>
    </dgm:pt>
    <dgm:pt modelId="{59B500A7-A49E-41F1-BC47-16962A91D7FB}" type="parTrans" cxnId="{AD92482A-A3BE-42BA-AC52-523571DBDC86}">
      <dgm:prSet/>
      <dgm:spPr/>
      <dgm:t>
        <a:bodyPr/>
        <a:lstStyle/>
        <a:p>
          <a:endParaRPr lang="en-US" sz="1400">
            <a:latin typeface="+mj-lt"/>
          </a:endParaRPr>
        </a:p>
      </dgm:t>
    </dgm:pt>
    <dgm:pt modelId="{288C7A47-0A06-43A6-9D45-4BF469AC5A6C}" type="sibTrans" cxnId="{AD92482A-A3BE-42BA-AC52-523571DBDC86}">
      <dgm:prSet/>
      <dgm:spPr/>
      <dgm:t>
        <a:bodyPr/>
        <a:lstStyle/>
        <a:p>
          <a:endParaRPr lang="en-US" sz="1400">
            <a:latin typeface="+mj-lt"/>
          </a:endParaRPr>
        </a:p>
      </dgm:t>
    </dgm:pt>
    <dgm:pt modelId="{3632D8EF-FC73-4A4A-9BE7-3474283D6D5E}">
      <dgm:prSet custT="1"/>
      <dgm:spPr>
        <a:solidFill>
          <a:srgbClr val="FF6451"/>
        </a:solidFill>
        <a:ln>
          <a:noFill/>
        </a:ln>
      </dgm:spPr>
      <dgm:t>
        <a:bodyPr/>
        <a:lstStyle/>
        <a:p>
          <a:pPr>
            <a:lnSpc>
              <a:spcPct val="100000"/>
            </a:lnSpc>
          </a:pPr>
          <a:r>
            <a:rPr lang="en-US" sz="1400" dirty="0">
              <a:latin typeface="+mj-lt"/>
            </a:rPr>
            <a:t>Open days</a:t>
          </a:r>
        </a:p>
      </dgm:t>
    </dgm:pt>
    <dgm:pt modelId="{C9A0A2A9-4DBF-488E-AE09-3FD728EED472}" type="parTrans" cxnId="{F9E1459E-D97A-40D2-BA93-406B10AC34F2}">
      <dgm:prSet/>
      <dgm:spPr/>
      <dgm:t>
        <a:bodyPr/>
        <a:lstStyle/>
        <a:p>
          <a:endParaRPr lang="en-US" sz="1400">
            <a:latin typeface="+mj-lt"/>
          </a:endParaRPr>
        </a:p>
      </dgm:t>
    </dgm:pt>
    <dgm:pt modelId="{E238D755-BDF7-4EDC-8DD7-D60E5EC09F7B}" type="sibTrans" cxnId="{F9E1459E-D97A-40D2-BA93-406B10AC34F2}">
      <dgm:prSet/>
      <dgm:spPr/>
      <dgm:t>
        <a:bodyPr/>
        <a:lstStyle/>
        <a:p>
          <a:endParaRPr lang="en-US" sz="1400">
            <a:latin typeface="+mj-lt"/>
          </a:endParaRPr>
        </a:p>
      </dgm:t>
    </dgm:pt>
    <dgm:pt modelId="{9DA39B06-8F8D-43DB-BF54-7C7041FA65AB}">
      <dgm:prSet custT="1"/>
      <dgm:spPr>
        <a:solidFill>
          <a:srgbClr val="FF6451">
            <a:alpha val="54000"/>
          </a:srgbClr>
        </a:solidFill>
        <a:ln>
          <a:noFill/>
        </a:ln>
      </dgm:spPr>
      <dgm:t>
        <a:bodyPr/>
        <a:lstStyle/>
        <a:p>
          <a:pPr rtl="0">
            <a:lnSpc>
              <a:spcPct val="100000"/>
            </a:lnSpc>
          </a:pPr>
          <a:r>
            <a:rPr lang="en-US" sz="1400" dirty="0">
              <a:latin typeface="+mj-lt"/>
            </a:rPr>
            <a:t>Attend virtual events and open days – you may have a different perspective.</a:t>
          </a:r>
        </a:p>
      </dgm:t>
    </dgm:pt>
    <dgm:pt modelId="{70F12D13-CFF2-4D00-8281-BB13C39774F8}" type="parTrans" cxnId="{5C5E24B0-FED3-4C9D-A3F3-6A6249BD3B01}">
      <dgm:prSet/>
      <dgm:spPr/>
      <dgm:t>
        <a:bodyPr/>
        <a:lstStyle/>
        <a:p>
          <a:endParaRPr lang="en-US" sz="1400">
            <a:latin typeface="+mj-lt"/>
          </a:endParaRPr>
        </a:p>
      </dgm:t>
    </dgm:pt>
    <dgm:pt modelId="{A8D91352-FD90-449E-AB04-EF907EBA4853}" type="sibTrans" cxnId="{5C5E24B0-FED3-4C9D-A3F3-6A6249BD3B01}">
      <dgm:prSet/>
      <dgm:spPr/>
      <dgm:t>
        <a:bodyPr/>
        <a:lstStyle/>
        <a:p>
          <a:endParaRPr lang="en-US" sz="1400">
            <a:latin typeface="+mj-lt"/>
          </a:endParaRPr>
        </a:p>
      </dgm:t>
    </dgm:pt>
    <dgm:pt modelId="{98950086-D1C7-498F-A5C4-249EE1564D0E}">
      <dgm:prSet custT="1"/>
      <dgm:spPr>
        <a:solidFill>
          <a:srgbClr val="836CD8"/>
        </a:solidFill>
        <a:ln>
          <a:noFill/>
        </a:ln>
      </dgm:spPr>
      <dgm:t>
        <a:bodyPr/>
        <a:lstStyle/>
        <a:p>
          <a:pPr>
            <a:lnSpc>
              <a:spcPct val="100000"/>
            </a:lnSpc>
          </a:pPr>
          <a:r>
            <a:rPr lang="en-US" sz="1400">
              <a:latin typeface="+mj-lt"/>
            </a:rPr>
            <a:t>Be proactive</a:t>
          </a:r>
        </a:p>
      </dgm:t>
    </dgm:pt>
    <dgm:pt modelId="{D3328F37-5632-468E-A2C3-FC93B9A336CE}" type="parTrans" cxnId="{93A331AC-ED0B-46F3-8702-0F307A8B3C5F}">
      <dgm:prSet/>
      <dgm:spPr/>
      <dgm:t>
        <a:bodyPr/>
        <a:lstStyle/>
        <a:p>
          <a:endParaRPr lang="en-US" sz="1400">
            <a:latin typeface="+mj-lt"/>
          </a:endParaRPr>
        </a:p>
      </dgm:t>
    </dgm:pt>
    <dgm:pt modelId="{D8177D30-B583-425E-8C8E-26382A78DFE6}" type="sibTrans" cxnId="{93A331AC-ED0B-46F3-8702-0F307A8B3C5F}">
      <dgm:prSet/>
      <dgm:spPr/>
      <dgm:t>
        <a:bodyPr/>
        <a:lstStyle/>
        <a:p>
          <a:endParaRPr lang="en-US" sz="1400">
            <a:latin typeface="+mj-lt"/>
          </a:endParaRPr>
        </a:p>
      </dgm:t>
    </dgm:pt>
    <dgm:pt modelId="{A9333EDB-C59F-4C10-BF92-43A76D8F9A4A}">
      <dgm:prSet custT="1"/>
      <dgm:spPr>
        <a:solidFill>
          <a:srgbClr val="836CD8">
            <a:alpha val="54000"/>
          </a:srgbClr>
        </a:solidFill>
        <a:ln>
          <a:noFill/>
        </a:ln>
      </dgm:spPr>
      <dgm:t>
        <a:bodyPr/>
        <a:lstStyle/>
        <a:p>
          <a:pPr>
            <a:lnSpc>
              <a:spcPct val="100000"/>
            </a:lnSpc>
          </a:pPr>
          <a:r>
            <a:rPr lang="en-US" sz="1400" dirty="0">
              <a:latin typeface="+mj-lt"/>
            </a:rPr>
            <a:t>Make sure they read everything carefully that is sent to them and don’t </a:t>
          </a:r>
          <a:r>
            <a:rPr lang="en-US" sz="1400">
              <a:latin typeface="+mj-lt"/>
            </a:rPr>
            <a:t>book holidays </a:t>
          </a:r>
          <a:r>
            <a:rPr lang="en-US" sz="1400" dirty="0">
              <a:latin typeface="+mj-lt"/>
            </a:rPr>
            <a:t>at key times!</a:t>
          </a:r>
        </a:p>
      </dgm:t>
    </dgm:pt>
    <dgm:pt modelId="{EB050844-6730-4464-8898-09BDB2A239BF}" type="parTrans" cxnId="{2C1E6C9F-8026-43DA-ADFD-74FFF779A28B}">
      <dgm:prSet/>
      <dgm:spPr/>
      <dgm:t>
        <a:bodyPr/>
        <a:lstStyle/>
        <a:p>
          <a:endParaRPr lang="en-US" sz="1400">
            <a:latin typeface="+mj-lt"/>
          </a:endParaRPr>
        </a:p>
      </dgm:t>
    </dgm:pt>
    <dgm:pt modelId="{2BE091CF-4911-4F1A-942E-85A86C3CE303}" type="sibTrans" cxnId="{2C1E6C9F-8026-43DA-ADFD-74FFF779A28B}">
      <dgm:prSet/>
      <dgm:spPr/>
      <dgm:t>
        <a:bodyPr/>
        <a:lstStyle/>
        <a:p>
          <a:endParaRPr lang="en-US" sz="1400">
            <a:latin typeface="+mj-lt"/>
          </a:endParaRPr>
        </a:p>
      </dgm:t>
    </dgm:pt>
    <dgm:pt modelId="{07693C17-4FE6-42E9-B51D-9BEB2528615E}" type="pres">
      <dgm:prSet presAssocID="{F960F95A-3670-4E56-BB2E-5B55EF96C90D}" presName="Name0" presStyleCnt="0">
        <dgm:presLayoutVars>
          <dgm:dir/>
          <dgm:animLvl val="lvl"/>
          <dgm:resizeHandles val="exact"/>
        </dgm:presLayoutVars>
      </dgm:prSet>
      <dgm:spPr/>
    </dgm:pt>
    <dgm:pt modelId="{1B6A153B-E08D-45BD-8B14-7459A551DF74}" type="pres">
      <dgm:prSet presAssocID="{98950086-D1C7-498F-A5C4-249EE1564D0E}" presName="boxAndChildren" presStyleCnt="0"/>
      <dgm:spPr/>
    </dgm:pt>
    <dgm:pt modelId="{5B584A26-7F0E-4B47-9C1C-743AA0F47B29}" type="pres">
      <dgm:prSet presAssocID="{98950086-D1C7-498F-A5C4-249EE1564D0E}" presName="parentTextBox" presStyleLbl="alignNode1" presStyleIdx="0" presStyleCnt="4"/>
      <dgm:spPr/>
    </dgm:pt>
    <dgm:pt modelId="{9FC6F4E6-ED12-4790-B733-8CFF38A2F8E5}" type="pres">
      <dgm:prSet presAssocID="{98950086-D1C7-498F-A5C4-249EE1564D0E}" presName="descendantBox" presStyleLbl="bgAccFollowNode1" presStyleIdx="0" presStyleCnt="4"/>
      <dgm:spPr/>
    </dgm:pt>
    <dgm:pt modelId="{803C29BB-F9BB-4A60-ADCE-B09F4F132CE4}" type="pres">
      <dgm:prSet presAssocID="{E238D755-BDF7-4EDC-8DD7-D60E5EC09F7B}" presName="sp" presStyleCnt="0"/>
      <dgm:spPr/>
    </dgm:pt>
    <dgm:pt modelId="{A64DCE2E-BC6F-44B1-B004-7337B6D4421E}" type="pres">
      <dgm:prSet presAssocID="{3632D8EF-FC73-4A4A-9BE7-3474283D6D5E}" presName="arrowAndChildren" presStyleCnt="0"/>
      <dgm:spPr/>
    </dgm:pt>
    <dgm:pt modelId="{23417FFF-EBBF-4B39-82C5-14B0024AA43F}" type="pres">
      <dgm:prSet presAssocID="{3632D8EF-FC73-4A4A-9BE7-3474283D6D5E}" presName="parentTextArrow" presStyleLbl="node1" presStyleIdx="0" presStyleCnt="0"/>
      <dgm:spPr/>
    </dgm:pt>
    <dgm:pt modelId="{10BBADAB-F65A-4239-91EC-274C7A935BF2}" type="pres">
      <dgm:prSet presAssocID="{3632D8EF-FC73-4A4A-9BE7-3474283D6D5E}" presName="arrow" presStyleLbl="alignNode1" presStyleIdx="1" presStyleCnt="4"/>
      <dgm:spPr/>
    </dgm:pt>
    <dgm:pt modelId="{E41F4342-9FFE-47FE-BEE8-D529769CFD0B}" type="pres">
      <dgm:prSet presAssocID="{3632D8EF-FC73-4A4A-9BE7-3474283D6D5E}" presName="descendantArrow" presStyleLbl="bgAccFollowNode1" presStyleIdx="1" presStyleCnt="4"/>
      <dgm:spPr/>
    </dgm:pt>
    <dgm:pt modelId="{ED661A36-E9A4-49E6-93F7-21B715D738E8}" type="pres">
      <dgm:prSet presAssocID="{250DF134-7819-4242-B3F8-C868D4C33FE1}" presName="sp" presStyleCnt="0"/>
      <dgm:spPr/>
    </dgm:pt>
    <dgm:pt modelId="{1D4FEF1D-9ED6-4D26-94AF-894EC5D47476}" type="pres">
      <dgm:prSet presAssocID="{30125EDC-D3DF-4F4E-A7EA-D9BAA8EF1BFE}" presName="arrowAndChildren" presStyleCnt="0"/>
      <dgm:spPr/>
    </dgm:pt>
    <dgm:pt modelId="{4B912E9D-6B93-4B9A-828D-AEE2C9E8C2B1}" type="pres">
      <dgm:prSet presAssocID="{30125EDC-D3DF-4F4E-A7EA-D9BAA8EF1BFE}" presName="parentTextArrow" presStyleLbl="node1" presStyleIdx="0" presStyleCnt="0"/>
      <dgm:spPr/>
    </dgm:pt>
    <dgm:pt modelId="{7EC65C04-1863-417B-AB94-0725177F04A4}" type="pres">
      <dgm:prSet presAssocID="{30125EDC-D3DF-4F4E-A7EA-D9BAA8EF1BFE}" presName="arrow" presStyleLbl="alignNode1" presStyleIdx="2" presStyleCnt="4"/>
      <dgm:spPr/>
    </dgm:pt>
    <dgm:pt modelId="{30BE029A-8C4B-4640-9BBB-08FE9ECE8AD2}" type="pres">
      <dgm:prSet presAssocID="{30125EDC-D3DF-4F4E-A7EA-D9BAA8EF1BFE}" presName="descendantArrow" presStyleLbl="bgAccFollowNode1" presStyleIdx="2" presStyleCnt="4"/>
      <dgm:spPr/>
    </dgm:pt>
    <dgm:pt modelId="{8C9C5D48-A2DB-4C97-9439-118C51E6CA43}" type="pres">
      <dgm:prSet presAssocID="{C5F20CD0-D730-419E-B59B-D2E43578ABC9}" presName="sp" presStyleCnt="0"/>
      <dgm:spPr/>
    </dgm:pt>
    <dgm:pt modelId="{EDA03E52-0C8C-4FAB-9EC5-32A20B76BE95}" type="pres">
      <dgm:prSet presAssocID="{F7133B71-F030-4EF1-8FB8-5B88155E2464}" presName="arrowAndChildren" presStyleCnt="0"/>
      <dgm:spPr/>
    </dgm:pt>
    <dgm:pt modelId="{02C45550-1BCD-418B-A98C-FEEC88706FFC}" type="pres">
      <dgm:prSet presAssocID="{F7133B71-F030-4EF1-8FB8-5B88155E2464}" presName="parentTextArrow" presStyleLbl="node1" presStyleIdx="0" presStyleCnt="0"/>
      <dgm:spPr/>
    </dgm:pt>
    <dgm:pt modelId="{85A4FDBA-388D-451A-AC69-E5F11176299A}" type="pres">
      <dgm:prSet presAssocID="{F7133B71-F030-4EF1-8FB8-5B88155E2464}" presName="arrow" presStyleLbl="alignNode1" presStyleIdx="3" presStyleCnt="4"/>
      <dgm:spPr/>
    </dgm:pt>
    <dgm:pt modelId="{52E280DE-3718-4C98-9385-CEF1A59AB3BA}" type="pres">
      <dgm:prSet presAssocID="{F7133B71-F030-4EF1-8FB8-5B88155E2464}" presName="descendantArrow" presStyleLbl="bgAccFollowNode1" presStyleIdx="3" presStyleCnt="4"/>
      <dgm:spPr/>
    </dgm:pt>
  </dgm:ptLst>
  <dgm:cxnLst>
    <dgm:cxn modelId="{52223E00-05BC-4CFB-84C4-53A61A020B81}" type="presOf" srcId="{933EE9B0-B2FF-4A53-8895-DFD5B18EDAAF}" destId="{30BE029A-8C4B-4640-9BBB-08FE9ECE8AD2}" srcOrd="0" destOrd="0" presId="urn:microsoft.com/office/officeart/2016/7/layout/VerticalDownArrowProcess"/>
    <dgm:cxn modelId="{66FB6611-6FFF-404B-BF83-6560068EA5EF}" type="presOf" srcId="{F7133B71-F030-4EF1-8FB8-5B88155E2464}" destId="{02C45550-1BCD-418B-A98C-FEEC88706FFC}" srcOrd="0" destOrd="0" presId="urn:microsoft.com/office/officeart/2016/7/layout/VerticalDownArrowProcess"/>
    <dgm:cxn modelId="{ADCA6E19-AFAD-4ED0-9BB4-0CF8ABE5784D}" srcId="{F7133B71-F030-4EF1-8FB8-5B88155E2464}" destId="{33741738-7956-4503-AC14-8BE5D761D60F}" srcOrd="0" destOrd="0" parTransId="{AD3EB840-7277-4C3F-9966-4D9FB47A5E29}" sibTransId="{C4E8E738-B35C-4A48-8E90-99C77F6C6198}"/>
    <dgm:cxn modelId="{AD92482A-A3BE-42BA-AC52-523571DBDC86}" srcId="{30125EDC-D3DF-4F4E-A7EA-D9BAA8EF1BFE}" destId="{933EE9B0-B2FF-4A53-8895-DFD5B18EDAAF}" srcOrd="0" destOrd="0" parTransId="{59B500A7-A49E-41F1-BC47-16962A91D7FB}" sibTransId="{288C7A47-0A06-43A6-9D45-4BF469AC5A6C}"/>
    <dgm:cxn modelId="{B0080C64-2928-4911-B206-4519480C7097}" type="presOf" srcId="{3632D8EF-FC73-4A4A-9BE7-3474283D6D5E}" destId="{10BBADAB-F65A-4239-91EC-274C7A935BF2}" srcOrd="1" destOrd="0" presId="urn:microsoft.com/office/officeart/2016/7/layout/VerticalDownArrowProcess"/>
    <dgm:cxn modelId="{A870C164-B931-42D4-BDC6-5EE165FB76C9}" type="presOf" srcId="{F7133B71-F030-4EF1-8FB8-5B88155E2464}" destId="{85A4FDBA-388D-451A-AC69-E5F11176299A}" srcOrd="1" destOrd="0" presId="urn:microsoft.com/office/officeart/2016/7/layout/VerticalDownArrowProcess"/>
    <dgm:cxn modelId="{E6030468-5D6E-4F78-AAA3-D3D4092C0E4B}" srcId="{F960F95A-3670-4E56-BB2E-5B55EF96C90D}" destId="{30125EDC-D3DF-4F4E-A7EA-D9BAA8EF1BFE}" srcOrd="1" destOrd="0" parTransId="{085EB479-FB33-4C2E-BE35-E3ACBB3A2C1E}" sibTransId="{250DF134-7819-4242-B3F8-C868D4C33FE1}"/>
    <dgm:cxn modelId="{89AFA36A-79E5-4AF9-AB8F-416645582E63}" srcId="{F960F95A-3670-4E56-BB2E-5B55EF96C90D}" destId="{F7133B71-F030-4EF1-8FB8-5B88155E2464}" srcOrd="0" destOrd="0" parTransId="{ACF8F580-8AC4-480D-991B-F7CF4EED6409}" sibTransId="{C5F20CD0-D730-419E-B59B-D2E43578ABC9}"/>
    <dgm:cxn modelId="{6AD6F551-C009-45EB-A100-862C79FB4D69}" type="presOf" srcId="{98950086-D1C7-498F-A5C4-249EE1564D0E}" destId="{5B584A26-7F0E-4B47-9C1C-743AA0F47B29}" srcOrd="0" destOrd="0" presId="urn:microsoft.com/office/officeart/2016/7/layout/VerticalDownArrowProcess"/>
    <dgm:cxn modelId="{F1814093-DE36-4A91-AB4B-A4166F927228}" type="presOf" srcId="{30125EDC-D3DF-4F4E-A7EA-D9BAA8EF1BFE}" destId="{4B912E9D-6B93-4B9A-828D-AEE2C9E8C2B1}" srcOrd="0" destOrd="0" presId="urn:microsoft.com/office/officeart/2016/7/layout/VerticalDownArrowProcess"/>
    <dgm:cxn modelId="{44BE8F9C-6B89-499D-BBE5-0D2A13632CFF}" type="presOf" srcId="{F960F95A-3670-4E56-BB2E-5B55EF96C90D}" destId="{07693C17-4FE6-42E9-B51D-9BEB2528615E}" srcOrd="0" destOrd="0" presId="urn:microsoft.com/office/officeart/2016/7/layout/VerticalDownArrowProcess"/>
    <dgm:cxn modelId="{2E57AD9D-2C73-43CC-927B-5CC612538A2D}" type="presOf" srcId="{9DA39B06-8F8D-43DB-BF54-7C7041FA65AB}" destId="{E41F4342-9FFE-47FE-BEE8-D529769CFD0B}" srcOrd="0" destOrd="0" presId="urn:microsoft.com/office/officeart/2016/7/layout/VerticalDownArrowProcess"/>
    <dgm:cxn modelId="{F9E1459E-D97A-40D2-BA93-406B10AC34F2}" srcId="{F960F95A-3670-4E56-BB2E-5B55EF96C90D}" destId="{3632D8EF-FC73-4A4A-9BE7-3474283D6D5E}" srcOrd="2" destOrd="0" parTransId="{C9A0A2A9-4DBF-488E-AE09-3FD728EED472}" sibTransId="{E238D755-BDF7-4EDC-8DD7-D60E5EC09F7B}"/>
    <dgm:cxn modelId="{2C1E6C9F-8026-43DA-ADFD-74FFF779A28B}" srcId="{98950086-D1C7-498F-A5C4-249EE1564D0E}" destId="{A9333EDB-C59F-4C10-BF92-43A76D8F9A4A}" srcOrd="0" destOrd="0" parTransId="{EB050844-6730-4464-8898-09BDB2A239BF}" sibTransId="{2BE091CF-4911-4F1A-942E-85A86C3CE303}"/>
    <dgm:cxn modelId="{5FFBD49F-E152-46ED-8F1C-BD276811522E}" type="presOf" srcId="{A9333EDB-C59F-4C10-BF92-43A76D8F9A4A}" destId="{9FC6F4E6-ED12-4790-B733-8CFF38A2F8E5}" srcOrd="0" destOrd="0" presId="urn:microsoft.com/office/officeart/2016/7/layout/VerticalDownArrowProcess"/>
    <dgm:cxn modelId="{CE80E4A1-AA69-469F-B992-7E641D36ACB7}" type="presOf" srcId="{33741738-7956-4503-AC14-8BE5D761D60F}" destId="{52E280DE-3718-4C98-9385-CEF1A59AB3BA}" srcOrd="0" destOrd="0" presId="urn:microsoft.com/office/officeart/2016/7/layout/VerticalDownArrowProcess"/>
    <dgm:cxn modelId="{2C0B40A7-0B96-470B-97A4-A69B2A95AC23}" type="presOf" srcId="{30125EDC-D3DF-4F4E-A7EA-D9BAA8EF1BFE}" destId="{7EC65C04-1863-417B-AB94-0725177F04A4}" srcOrd="1" destOrd="0" presId="urn:microsoft.com/office/officeart/2016/7/layout/VerticalDownArrowProcess"/>
    <dgm:cxn modelId="{93A331AC-ED0B-46F3-8702-0F307A8B3C5F}" srcId="{F960F95A-3670-4E56-BB2E-5B55EF96C90D}" destId="{98950086-D1C7-498F-A5C4-249EE1564D0E}" srcOrd="3" destOrd="0" parTransId="{D3328F37-5632-468E-A2C3-FC93B9A336CE}" sibTransId="{D8177D30-B583-425E-8C8E-26382A78DFE6}"/>
    <dgm:cxn modelId="{5C5E24B0-FED3-4C9D-A3F3-6A6249BD3B01}" srcId="{3632D8EF-FC73-4A4A-9BE7-3474283D6D5E}" destId="{9DA39B06-8F8D-43DB-BF54-7C7041FA65AB}" srcOrd="0" destOrd="0" parTransId="{70F12D13-CFF2-4D00-8281-BB13C39774F8}" sibTransId="{A8D91352-FD90-449E-AB04-EF907EBA4853}"/>
    <dgm:cxn modelId="{6D5DDBFD-B44B-4AD0-9D88-94CCCB2232CB}" type="presOf" srcId="{3632D8EF-FC73-4A4A-9BE7-3474283D6D5E}" destId="{23417FFF-EBBF-4B39-82C5-14B0024AA43F}" srcOrd="0" destOrd="0" presId="urn:microsoft.com/office/officeart/2016/7/layout/VerticalDownArrowProcess"/>
    <dgm:cxn modelId="{86F5550A-C02A-4619-8210-1239B7844EE0}" type="presParOf" srcId="{07693C17-4FE6-42E9-B51D-9BEB2528615E}" destId="{1B6A153B-E08D-45BD-8B14-7459A551DF74}" srcOrd="0" destOrd="0" presId="urn:microsoft.com/office/officeart/2016/7/layout/VerticalDownArrowProcess"/>
    <dgm:cxn modelId="{E0446EE7-5B57-4A05-95E6-53EC2B9A7F18}" type="presParOf" srcId="{1B6A153B-E08D-45BD-8B14-7459A551DF74}" destId="{5B584A26-7F0E-4B47-9C1C-743AA0F47B29}" srcOrd="0" destOrd="0" presId="urn:microsoft.com/office/officeart/2016/7/layout/VerticalDownArrowProcess"/>
    <dgm:cxn modelId="{7568604E-8AE6-4C5E-8E09-813A57F90AF0}" type="presParOf" srcId="{1B6A153B-E08D-45BD-8B14-7459A551DF74}" destId="{9FC6F4E6-ED12-4790-B733-8CFF38A2F8E5}" srcOrd="1" destOrd="0" presId="urn:microsoft.com/office/officeart/2016/7/layout/VerticalDownArrowProcess"/>
    <dgm:cxn modelId="{4F26A7DA-BFB3-48EB-88A3-6A170D38E8C0}" type="presParOf" srcId="{07693C17-4FE6-42E9-B51D-9BEB2528615E}" destId="{803C29BB-F9BB-4A60-ADCE-B09F4F132CE4}" srcOrd="1" destOrd="0" presId="urn:microsoft.com/office/officeart/2016/7/layout/VerticalDownArrowProcess"/>
    <dgm:cxn modelId="{176C7CE2-B647-4294-A997-190F725A95BD}" type="presParOf" srcId="{07693C17-4FE6-42E9-B51D-9BEB2528615E}" destId="{A64DCE2E-BC6F-44B1-B004-7337B6D4421E}" srcOrd="2" destOrd="0" presId="urn:microsoft.com/office/officeart/2016/7/layout/VerticalDownArrowProcess"/>
    <dgm:cxn modelId="{BC12F3DC-D737-40B2-964B-F66FDC905B7F}" type="presParOf" srcId="{A64DCE2E-BC6F-44B1-B004-7337B6D4421E}" destId="{23417FFF-EBBF-4B39-82C5-14B0024AA43F}" srcOrd="0" destOrd="0" presId="urn:microsoft.com/office/officeart/2016/7/layout/VerticalDownArrowProcess"/>
    <dgm:cxn modelId="{C6375038-7932-42FA-865D-CDB74160B076}" type="presParOf" srcId="{A64DCE2E-BC6F-44B1-B004-7337B6D4421E}" destId="{10BBADAB-F65A-4239-91EC-274C7A935BF2}" srcOrd="1" destOrd="0" presId="urn:microsoft.com/office/officeart/2016/7/layout/VerticalDownArrowProcess"/>
    <dgm:cxn modelId="{CD100120-4F97-46B2-AB70-61A01327679F}" type="presParOf" srcId="{A64DCE2E-BC6F-44B1-B004-7337B6D4421E}" destId="{E41F4342-9FFE-47FE-BEE8-D529769CFD0B}" srcOrd="2" destOrd="0" presId="urn:microsoft.com/office/officeart/2016/7/layout/VerticalDownArrowProcess"/>
    <dgm:cxn modelId="{B5FB062E-5359-483A-80A4-F0B4F947E4E6}" type="presParOf" srcId="{07693C17-4FE6-42E9-B51D-9BEB2528615E}" destId="{ED661A36-E9A4-49E6-93F7-21B715D738E8}" srcOrd="3" destOrd="0" presId="urn:microsoft.com/office/officeart/2016/7/layout/VerticalDownArrowProcess"/>
    <dgm:cxn modelId="{33B03DB9-60CC-4A68-A69C-C1BEB8F14678}" type="presParOf" srcId="{07693C17-4FE6-42E9-B51D-9BEB2528615E}" destId="{1D4FEF1D-9ED6-4D26-94AF-894EC5D47476}" srcOrd="4" destOrd="0" presId="urn:microsoft.com/office/officeart/2016/7/layout/VerticalDownArrowProcess"/>
    <dgm:cxn modelId="{F4E45960-969B-484A-BCAE-B20160681492}" type="presParOf" srcId="{1D4FEF1D-9ED6-4D26-94AF-894EC5D47476}" destId="{4B912E9D-6B93-4B9A-828D-AEE2C9E8C2B1}" srcOrd="0" destOrd="0" presId="urn:microsoft.com/office/officeart/2016/7/layout/VerticalDownArrowProcess"/>
    <dgm:cxn modelId="{820AB8F4-7AF6-450A-B247-2E6E56B862A1}" type="presParOf" srcId="{1D4FEF1D-9ED6-4D26-94AF-894EC5D47476}" destId="{7EC65C04-1863-417B-AB94-0725177F04A4}" srcOrd="1" destOrd="0" presId="urn:microsoft.com/office/officeart/2016/7/layout/VerticalDownArrowProcess"/>
    <dgm:cxn modelId="{3A88B705-1378-4E2D-A4C7-1A10367BC4C9}" type="presParOf" srcId="{1D4FEF1D-9ED6-4D26-94AF-894EC5D47476}" destId="{30BE029A-8C4B-4640-9BBB-08FE9ECE8AD2}" srcOrd="2" destOrd="0" presId="urn:microsoft.com/office/officeart/2016/7/layout/VerticalDownArrowProcess"/>
    <dgm:cxn modelId="{E4995306-EAB5-481A-9ADD-CA5756AFEDD4}" type="presParOf" srcId="{07693C17-4FE6-42E9-B51D-9BEB2528615E}" destId="{8C9C5D48-A2DB-4C97-9439-118C51E6CA43}" srcOrd="5" destOrd="0" presId="urn:microsoft.com/office/officeart/2016/7/layout/VerticalDownArrowProcess"/>
    <dgm:cxn modelId="{2324784A-0A1C-4705-B86E-7F1D9CF73D70}" type="presParOf" srcId="{07693C17-4FE6-42E9-B51D-9BEB2528615E}" destId="{EDA03E52-0C8C-4FAB-9EC5-32A20B76BE95}" srcOrd="6" destOrd="0" presId="urn:microsoft.com/office/officeart/2016/7/layout/VerticalDownArrowProcess"/>
    <dgm:cxn modelId="{D6ED9D0E-EEF0-4828-A834-4F858B48CE74}" type="presParOf" srcId="{EDA03E52-0C8C-4FAB-9EC5-32A20B76BE95}" destId="{02C45550-1BCD-418B-A98C-FEEC88706FFC}" srcOrd="0" destOrd="0" presId="urn:microsoft.com/office/officeart/2016/7/layout/VerticalDownArrowProcess"/>
    <dgm:cxn modelId="{52FF0556-CEDA-4DD1-9C97-287AFFFC067E}" type="presParOf" srcId="{EDA03E52-0C8C-4FAB-9EC5-32A20B76BE95}" destId="{85A4FDBA-388D-451A-AC69-E5F11176299A}" srcOrd="1" destOrd="0" presId="urn:microsoft.com/office/officeart/2016/7/layout/VerticalDownArrowProcess"/>
    <dgm:cxn modelId="{3D454098-8CDA-45BC-BD9A-44B76430F2CB}" type="presParOf" srcId="{EDA03E52-0C8C-4FAB-9EC5-32A20B76BE95}" destId="{52E280DE-3718-4C98-9385-CEF1A59AB3BA}"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693CE-EE3A-4E03-B255-3BEFA94A6FBB}">
      <dsp:nvSpPr>
        <dsp:cNvPr id="0" name=""/>
        <dsp:cNvSpPr/>
      </dsp:nvSpPr>
      <dsp:spPr>
        <a:xfrm>
          <a:off x="365926" y="1831937"/>
          <a:ext cx="2885108" cy="385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dirty="0"/>
            <a:t>16 May</a:t>
          </a:r>
        </a:p>
      </dsp:txBody>
      <dsp:txXfrm>
        <a:off x="365926" y="1831937"/>
        <a:ext cx="2885108" cy="385491"/>
      </dsp:txXfrm>
    </dsp:sp>
    <dsp:sp modelId="{D56D12F5-B9B5-40C3-B611-314CAFE494A1}">
      <dsp:nvSpPr>
        <dsp:cNvPr id="0" name=""/>
        <dsp:cNvSpPr/>
      </dsp:nvSpPr>
      <dsp:spPr>
        <a:xfrm>
          <a:off x="0" y="1637486"/>
          <a:ext cx="10829731" cy="1364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C96F62-C031-4DD7-A3A2-F093C9065DF4}">
      <dsp:nvSpPr>
        <dsp:cNvPr id="0" name=""/>
        <dsp:cNvSpPr/>
      </dsp:nvSpPr>
      <dsp:spPr>
        <a:xfrm>
          <a:off x="221671" y="388316"/>
          <a:ext cx="3173618" cy="6692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a:t>UCAS Undergraduate Apply opens for </a:t>
          </a:r>
          <a:r>
            <a:rPr lang="en-US" sz="1400" kern="1200" dirty="0">
              <a:latin typeface="Calibri"/>
            </a:rPr>
            <a:t>2024</a:t>
          </a:r>
          <a:r>
            <a:rPr lang="en-US" sz="1400" kern="1200" dirty="0"/>
            <a:t> entry.</a:t>
          </a:r>
        </a:p>
      </dsp:txBody>
      <dsp:txXfrm>
        <a:off x="221671" y="388316"/>
        <a:ext cx="3173618" cy="669226"/>
      </dsp:txXfrm>
    </dsp:sp>
    <dsp:sp modelId="{6C55BC98-E113-4394-A450-86B89408B4EB}">
      <dsp:nvSpPr>
        <dsp:cNvPr id="0" name=""/>
        <dsp:cNvSpPr/>
      </dsp:nvSpPr>
      <dsp:spPr>
        <a:xfrm>
          <a:off x="1808480" y="1057543"/>
          <a:ext cx="0" cy="57994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2EF7F3A-FB4F-4693-A7CE-7B09CC6E58D4}">
      <dsp:nvSpPr>
        <dsp:cNvPr id="0" name=""/>
        <dsp:cNvSpPr/>
      </dsp:nvSpPr>
      <dsp:spPr>
        <a:xfrm>
          <a:off x="2169118" y="1194000"/>
          <a:ext cx="2885108" cy="385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dirty="0"/>
            <a:t>16 October</a:t>
          </a:r>
        </a:p>
      </dsp:txBody>
      <dsp:txXfrm>
        <a:off x="2169118" y="1194000"/>
        <a:ext cx="2885108" cy="385491"/>
      </dsp:txXfrm>
    </dsp:sp>
    <dsp:sp modelId="{F061AC30-D993-4D24-99D1-301D368C94B0}">
      <dsp:nvSpPr>
        <dsp:cNvPr id="0" name=""/>
        <dsp:cNvSpPr/>
      </dsp:nvSpPr>
      <dsp:spPr>
        <a:xfrm>
          <a:off x="2024863" y="2353886"/>
          <a:ext cx="3173618" cy="105754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a:t>UCAS Application deadline for courses in medicine, veterinary medicine/science, and dentistry, and courses at Oxford or Cambridge.</a:t>
          </a:r>
        </a:p>
      </dsp:txBody>
      <dsp:txXfrm>
        <a:off x="2024863" y="2353886"/>
        <a:ext cx="3173618" cy="1057543"/>
      </dsp:txXfrm>
    </dsp:sp>
    <dsp:sp modelId="{EBD1418B-FE0F-41D5-8C0C-1B2A9C0038A9}">
      <dsp:nvSpPr>
        <dsp:cNvPr id="0" name=""/>
        <dsp:cNvSpPr/>
      </dsp:nvSpPr>
      <dsp:spPr>
        <a:xfrm>
          <a:off x="3611672" y="1773943"/>
          <a:ext cx="0" cy="57994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5A529DF-B818-45A9-B9F2-565C6CF94BC4}">
      <dsp:nvSpPr>
        <dsp:cNvPr id="0" name=""/>
        <dsp:cNvSpPr/>
      </dsp:nvSpPr>
      <dsp:spPr>
        <a:xfrm>
          <a:off x="1765837" y="1663072"/>
          <a:ext cx="85285" cy="8528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7BDF45A-A86E-4C8F-B239-FD52D94A96E4}">
      <dsp:nvSpPr>
        <dsp:cNvPr id="0" name=""/>
        <dsp:cNvSpPr/>
      </dsp:nvSpPr>
      <dsp:spPr>
        <a:xfrm>
          <a:off x="3569030" y="1663072"/>
          <a:ext cx="85285" cy="8528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0E1652-AAF5-476C-913A-97AB64807ADF}">
      <dsp:nvSpPr>
        <dsp:cNvPr id="0" name=""/>
        <dsp:cNvSpPr/>
      </dsp:nvSpPr>
      <dsp:spPr>
        <a:xfrm>
          <a:off x="3972311" y="1831937"/>
          <a:ext cx="2885108" cy="385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dirty="0">
              <a:latin typeface="Calibri"/>
            </a:rPr>
            <a:t>31 January</a:t>
          </a:r>
          <a:endParaRPr lang="en-US" sz="1900" kern="1200" dirty="0"/>
        </a:p>
      </dsp:txBody>
      <dsp:txXfrm>
        <a:off x="3972311" y="1831937"/>
        <a:ext cx="2885108" cy="385491"/>
      </dsp:txXfrm>
    </dsp:sp>
    <dsp:sp modelId="{49FAC462-E57B-4D88-8141-B81497E5B362}">
      <dsp:nvSpPr>
        <dsp:cNvPr id="0" name=""/>
        <dsp:cNvSpPr/>
      </dsp:nvSpPr>
      <dsp:spPr>
        <a:xfrm>
          <a:off x="3828056" y="388316"/>
          <a:ext cx="3173618" cy="6692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a:t>UCAS Equal consideration application deadline.</a:t>
          </a:r>
        </a:p>
      </dsp:txBody>
      <dsp:txXfrm>
        <a:off x="3828056" y="388316"/>
        <a:ext cx="3173618" cy="669226"/>
      </dsp:txXfrm>
    </dsp:sp>
    <dsp:sp modelId="{6775224B-BFB9-4AA5-BB3B-7749E9BD74A3}">
      <dsp:nvSpPr>
        <dsp:cNvPr id="0" name=""/>
        <dsp:cNvSpPr/>
      </dsp:nvSpPr>
      <dsp:spPr>
        <a:xfrm>
          <a:off x="5414865" y="1057543"/>
          <a:ext cx="0" cy="57994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16CCC2FC-17C4-4635-B7B5-1A1A69927A33}">
      <dsp:nvSpPr>
        <dsp:cNvPr id="0" name=""/>
        <dsp:cNvSpPr/>
      </dsp:nvSpPr>
      <dsp:spPr>
        <a:xfrm>
          <a:off x="5775504" y="1194000"/>
          <a:ext cx="2885108" cy="385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dirty="0"/>
            <a:t>February</a:t>
          </a:r>
        </a:p>
      </dsp:txBody>
      <dsp:txXfrm>
        <a:off x="5775504" y="1194000"/>
        <a:ext cx="2885108" cy="385491"/>
      </dsp:txXfrm>
    </dsp:sp>
    <dsp:sp modelId="{7D290257-A469-4B37-9571-E7CA3774F458}">
      <dsp:nvSpPr>
        <dsp:cNvPr id="0" name=""/>
        <dsp:cNvSpPr/>
      </dsp:nvSpPr>
      <dsp:spPr>
        <a:xfrm>
          <a:off x="5631248" y="2353886"/>
          <a:ext cx="3173618" cy="4758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a:t>UCAS Extra opens.</a:t>
          </a:r>
        </a:p>
      </dsp:txBody>
      <dsp:txXfrm>
        <a:off x="5631248" y="2353886"/>
        <a:ext cx="3173618" cy="475894"/>
      </dsp:txXfrm>
    </dsp:sp>
    <dsp:sp modelId="{99962CDE-1507-4E70-BC36-C07C9C9D7768}">
      <dsp:nvSpPr>
        <dsp:cNvPr id="0" name=""/>
        <dsp:cNvSpPr/>
      </dsp:nvSpPr>
      <dsp:spPr>
        <a:xfrm>
          <a:off x="7218058" y="1773943"/>
          <a:ext cx="0" cy="57994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D069A7A-7523-4E51-98D8-EC8446D3FEB3}">
      <dsp:nvSpPr>
        <dsp:cNvPr id="0" name=""/>
        <dsp:cNvSpPr/>
      </dsp:nvSpPr>
      <dsp:spPr>
        <a:xfrm>
          <a:off x="5372222" y="1663072"/>
          <a:ext cx="85285" cy="8528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EF49D95-C237-468F-A2A4-2B2618132F85}">
      <dsp:nvSpPr>
        <dsp:cNvPr id="0" name=""/>
        <dsp:cNvSpPr/>
      </dsp:nvSpPr>
      <dsp:spPr>
        <a:xfrm>
          <a:off x="7175415" y="1663072"/>
          <a:ext cx="85285" cy="8528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582A993-C4FE-4995-8C33-A91637B9DB1D}">
      <dsp:nvSpPr>
        <dsp:cNvPr id="0" name=""/>
        <dsp:cNvSpPr/>
      </dsp:nvSpPr>
      <dsp:spPr>
        <a:xfrm>
          <a:off x="7578696" y="1831937"/>
          <a:ext cx="2885108" cy="385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dirty="0"/>
            <a:t>End of June</a:t>
          </a:r>
        </a:p>
      </dsp:txBody>
      <dsp:txXfrm>
        <a:off x="7578696" y="1831937"/>
        <a:ext cx="2885108" cy="385491"/>
      </dsp:txXfrm>
    </dsp:sp>
    <dsp:sp modelId="{63A99FF9-F34B-4749-BD34-A0EA96D37D71}">
      <dsp:nvSpPr>
        <dsp:cNvPr id="0" name=""/>
        <dsp:cNvSpPr/>
      </dsp:nvSpPr>
      <dsp:spPr>
        <a:xfrm>
          <a:off x="7434441" y="388316"/>
          <a:ext cx="3173618" cy="6692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a:t>Last date for applications before Clearing opens.</a:t>
          </a:r>
        </a:p>
      </dsp:txBody>
      <dsp:txXfrm>
        <a:off x="7434441" y="388316"/>
        <a:ext cx="3173618" cy="669226"/>
      </dsp:txXfrm>
    </dsp:sp>
    <dsp:sp modelId="{36B9229A-1B49-4FF3-BD07-C7B93F8D9EEC}">
      <dsp:nvSpPr>
        <dsp:cNvPr id="0" name=""/>
        <dsp:cNvSpPr/>
      </dsp:nvSpPr>
      <dsp:spPr>
        <a:xfrm>
          <a:off x="9021250" y="1057543"/>
          <a:ext cx="0" cy="579943"/>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521B0288-2C14-4F74-A186-05ADD902C1BE}">
      <dsp:nvSpPr>
        <dsp:cNvPr id="0" name=""/>
        <dsp:cNvSpPr/>
      </dsp:nvSpPr>
      <dsp:spPr>
        <a:xfrm>
          <a:off x="8978607" y="1663072"/>
          <a:ext cx="85285" cy="8528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B4376-F925-4519-AF64-6B9EE42C87AD}">
      <dsp:nvSpPr>
        <dsp:cNvPr id="0" name=""/>
        <dsp:cNvSpPr/>
      </dsp:nvSpPr>
      <dsp:spPr>
        <a:xfrm>
          <a:off x="904273" y="1733267"/>
          <a:ext cx="810000" cy="81000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AA98A9-52E5-4434-A4ED-8BC5491061CB}">
      <dsp:nvSpPr>
        <dsp:cNvPr id="0" name=""/>
        <dsp:cNvSpPr/>
      </dsp:nvSpPr>
      <dsp:spPr>
        <a:xfrm>
          <a:off x="526753" y="2876556"/>
          <a:ext cx="1287192" cy="945000"/>
        </a:xfrm>
        <a:prstGeom prst="rect">
          <a:avLst/>
        </a:prstGeom>
        <a:solidFill>
          <a:srgbClr val="3BC0C7"/>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i="0" kern="1200" dirty="0">
              <a:solidFill>
                <a:schemeClr val="bg1"/>
              </a:solidFill>
              <a:latin typeface="+mj-lt"/>
            </a:rPr>
            <a:t>Students register for  a UCAS Hub account – during June UCAS Day </a:t>
          </a:r>
        </a:p>
      </dsp:txBody>
      <dsp:txXfrm>
        <a:off x="526753" y="2876556"/>
        <a:ext cx="1287192" cy="945000"/>
      </dsp:txXfrm>
    </dsp:sp>
    <dsp:sp modelId="{E9A2C174-6753-414D-8E90-1FBFE35C0187}">
      <dsp:nvSpPr>
        <dsp:cNvPr id="0" name=""/>
        <dsp:cNvSpPr/>
      </dsp:nvSpPr>
      <dsp:spPr>
        <a:xfrm>
          <a:off x="3019273" y="1627363"/>
          <a:ext cx="810000" cy="81000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EEF68-DE1B-49ED-9BE3-F0CC6EEA7151}">
      <dsp:nvSpPr>
        <dsp:cNvPr id="0" name=""/>
        <dsp:cNvSpPr/>
      </dsp:nvSpPr>
      <dsp:spPr>
        <a:xfrm>
          <a:off x="2524273" y="2558845"/>
          <a:ext cx="1800000" cy="1368615"/>
        </a:xfrm>
        <a:prstGeom prst="rect">
          <a:avLst/>
        </a:prstGeom>
        <a:solidFill>
          <a:srgbClr val="5DB88D"/>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kern="1200" dirty="0">
              <a:solidFill>
                <a:schemeClr val="bg1"/>
              </a:solidFill>
              <a:latin typeface="+mj-lt"/>
              <a:cs typeface="Arial" pitchFamily="34" charset="0"/>
            </a:rPr>
            <a:t>Student complete their application – working their way through all sections and send it to their school / college </a:t>
          </a:r>
          <a:endParaRPr lang="en-GB" sz="1200" b="0" kern="1200" dirty="0">
            <a:solidFill>
              <a:schemeClr val="bg1"/>
            </a:solidFill>
            <a:latin typeface="+mj-lt"/>
          </a:endParaRPr>
        </a:p>
      </dsp:txBody>
      <dsp:txXfrm>
        <a:off x="2524273" y="2558845"/>
        <a:ext cx="1800000" cy="1368615"/>
      </dsp:txXfrm>
    </dsp:sp>
    <dsp:sp modelId="{A30E2E11-3A94-40D2-98DC-094E6DF5690D}">
      <dsp:nvSpPr>
        <dsp:cNvPr id="0" name=""/>
        <dsp:cNvSpPr/>
      </dsp:nvSpPr>
      <dsp:spPr>
        <a:xfrm>
          <a:off x="5134273" y="1733267"/>
          <a:ext cx="810000" cy="81000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FA2376-FFBD-4BE4-B963-4069107FACBB}">
      <dsp:nvSpPr>
        <dsp:cNvPr id="0" name=""/>
        <dsp:cNvSpPr/>
      </dsp:nvSpPr>
      <dsp:spPr>
        <a:xfrm>
          <a:off x="4639273" y="2876556"/>
          <a:ext cx="1800000" cy="945000"/>
        </a:xfrm>
        <a:prstGeom prst="rect">
          <a:avLst/>
        </a:prstGeom>
        <a:solidFill>
          <a:srgbClr val="FF64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kern="1200" dirty="0">
              <a:solidFill>
                <a:schemeClr val="bg1"/>
              </a:solidFill>
              <a:latin typeface="+mj-lt"/>
            </a:rPr>
            <a:t>Teachers/advisers review the application and add reference and predicted grades </a:t>
          </a:r>
        </a:p>
      </dsp:txBody>
      <dsp:txXfrm>
        <a:off x="4639273" y="2876556"/>
        <a:ext cx="1800000" cy="945000"/>
      </dsp:txXfrm>
    </dsp:sp>
    <dsp:sp modelId="{8575EAAD-FB5D-42A8-833B-B42B551AD81E}">
      <dsp:nvSpPr>
        <dsp:cNvPr id="0" name=""/>
        <dsp:cNvSpPr/>
      </dsp:nvSpPr>
      <dsp:spPr>
        <a:xfrm>
          <a:off x="7249273" y="1733267"/>
          <a:ext cx="810000" cy="81000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BDFAE-EEEB-4528-BD40-E7B511CBF40F}">
      <dsp:nvSpPr>
        <dsp:cNvPr id="0" name=""/>
        <dsp:cNvSpPr/>
      </dsp:nvSpPr>
      <dsp:spPr>
        <a:xfrm>
          <a:off x="6754273" y="2876556"/>
          <a:ext cx="1800000" cy="945000"/>
        </a:xfrm>
        <a:prstGeom prst="rect">
          <a:avLst/>
        </a:prstGeom>
        <a:solidFill>
          <a:srgbClr val="836CD8"/>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kern="1200" dirty="0">
              <a:solidFill>
                <a:schemeClr val="bg1"/>
              </a:solidFill>
              <a:latin typeface="+mj-lt"/>
            </a:rPr>
            <a:t>Applications are sent to UCAS by the school on behalf of the student </a:t>
          </a:r>
        </a:p>
      </dsp:txBody>
      <dsp:txXfrm>
        <a:off x="6754273" y="2876556"/>
        <a:ext cx="1800000" cy="945000"/>
      </dsp:txXfrm>
    </dsp:sp>
    <dsp:sp modelId="{AB5DB8CD-4053-491E-8AF5-5F47C3511C01}">
      <dsp:nvSpPr>
        <dsp:cNvPr id="0" name=""/>
        <dsp:cNvSpPr/>
      </dsp:nvSpPr>
      <dsp:spPr>
        <a:xfrm>
          <a:off x="9364273" y="1733267"/>
          <a:ext cx="810000" cy="810000"/>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5135AC-0E3F-45DC-B032-F10BC04CF296}">
      <dsp:nvSpPr>
        <dsp:cNvPr id="0" name=""/>
        <dsp:cNvSpPr/>
      </dsp:nvSpPr>
      <dsp:spPr>
        <a:xfrm>
          <a:off x="8869273" y="2876556"/>
          <a:ext cx="1800000" cy="945000"/>
        </a:xfrm>
        <a:prstGeom prst="rect">
          <a:avLst/>
        </a:prstGeom>
        <a:solidFill>
          <a:srgbClr val="FBC6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GB" sz="1200" b="0" i="0" kern="1200" dirty="0">
              <a:solidFill>
                <a:schemeClr val="bg1"/>
              </a:solidFill>
              <a:latin typeface="+mj-lt"/>
            </a:rPr>
            <a:t>Universities/ colleges make their decisions</a:t>
          </a:r>
        </a:p>
      </dsp:txBody>
      <dsp:txXfrm>
        <a:off x="8869273" y="2876556"/>
        <a:ext cx="1800000" cy="945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84A26-7F0E-4B47-9C1C-743AA0F47B29}">
      <dsp:nvSpPr>
        <dsp:cNvPr id="0" name=""/>
        <dsp:cNvSpPr/>
      </dsp:nvSpPr>
      <dsp:spPr>
        <a:xfrm>
          <a:off x="0" y="2977748"/>
          <a:ext cx="2831195" cy="651458"/>
        </a:xfrm>
        <a:prstGeom prst="rect">
          <a:avLst/>
        </a:prstGeom>
        <a:solidFill>
          <a:srgbClr val="836CD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355" tIns="99568" rIns="201355" bIns="99568" numCol="1" spcCol="1270" anchor="ctr" anchorCtr="0">
          <a:noAutofit/>
        </a:bodyPr>
        <a:lstStyle/>
        <a:p>
          <a:pPr marL="0" lvl="0" indent="0" algn="ctr" defTabSz="622300">
            <a:lnSpc>
              <a:spcPct val="100000"/>
            </a:lnSpc>
            <a:spcBef>
              <a:spcPct val="0"/>
            </a:spcBef>
            <a:spcAft>
              <a:spcPct val="35000"/>
            </a:spcAft>
            <a:buNone/>
          </a:pPr>
          <a:r>
            <a:rPr lang="en-US" sz="1400" kern="1200">
              <a:latin typeface="+mj-lt"/>
            </a:rPr>
            <a:t>Be proactive</a:t>
          </a:r>
        </a:p>
      </dsp:txBody>
      <dsp:txXfrm>
        <a:off x="0" y="2977748"/>
        <a:ext cx="2831195" cy="651458"/>
      </dsp:txXfrm>
    </dsp:sp>
    <dsp:sp modelId="{9FC6F4E6-ED12-4790-B733-8CFF38A2F8E5}">
      <dsp:nvSpPr>
        <dsp:cNvPr id="0" name=""/>
        <dsp:cNvSpPr/>
      </dsp:nvSpPr>
      <dsp:spPr>
        <a:xfrm>
          <a:off x="2831195" y="2977748"/>
          <a:ext cx="8493587" cy="651458"/>
        </a:xfrm>
        <a:prstGeom prst="rect">
          <a:avLst/>
        </a:prstGeom>
        <a:solidFill>
          <a:srgbClr val="836CD8">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2290" tIns="177800" rIns="172290"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Make sure they read everything carefully that is sent to them and don’t </a:t>
          </a:r>
          <a:r>
            <a:rPr lang="en-US" sz="1400" kern="1200">
              <a:latin typeface="+mj-lt"/>
            </a:rPr>
            <a:t>book holidays </a:t>
          </a:r>
          <a:r>
            <a:rPr lang="en-US" sz="1400" kern="1200" dirty="0">
              <a:latin typeface="+mj-lt"/>
            </a:rPr>
            <a:t>at key times!</a:t>
          </a:r>
        </a:p>
      </dsp:txBody>
      <dsp:txXfrm>
        <a:off x="2831195" y="2977748"/>
        <a:ext cx="8493587" cy="651458"/>
      </dsp:txXfrm>
    </dsp:sp>
    <dsp:sp modelId="{10BBADAB-F65A-4239-91EC-274C7A935BF2}">
      <dsp:nvSpPr>
        <dsp:cNvPr id="0" name=""/>
        <dsp:cNvSpPr/>
      </dsp:nvSpPr>
      <dsp:spPr>
        <a:xfrm rot="10800000">
          <a:off x="0" y="1985576"/>
          <a:ext cx="2831195" cy="1001943"/>
        </a:xfrm>
        <a:prstGeom prst="upArrowCallout">
          <a:avLst>
            <a:gd name="adj1" fmla="val 5000"/>
            <a:gd name="adj2" fmla="val 10000"/>
            <a:gd name="adj3" fmla="val 15000"/>
            <a:gd name="adj4" fmla="val 64977"/>
          </a:avLst>
        </a:prstGeom>
        <a:solidFill>
          <a:srgbClr val="FF645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355" tIns="99568" rIns="201355" bIns="99568"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mj-lt"/>
            </a:rPr>
            <a:t>Open days</a:t>
          </a:r>
        </a:p>
      </dsp:txBody>
      <dsp:txXfrm rot="-10800000">
        <a:off x="0" y="1985576"/>
        <a:ext cx="2831195" cy="651263"/>
      </dsp:txXfrm>
    </dsp:sp>
    <dsp:sp modelId="{E41F4342-9FFE-47FE-BEE8-D529769CFD0B}">
      <dsp:nvSpPr>
        <dsp:cNvPr id="0" name=""/>
        <dsp:cNvSpPr/>
      </dsp:nvSpPr>
      <dsp:spPr>
        <a:xfrm>
          <a:off x="2831195" y="1985576"/>
          <a:ext cx="8493587" cy="651263"/>
        </a:xfrm>
        <a:prstGeom prst="rect">
          <a:avLst/>
        </a:prstGeom>
        <a:solidFill>
          <a:srgbClr val="FF6451">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2290" tIns="177800" rIns="172290" bIns="177800" numCol="1" spcCol="1270" anchor="ctr" anchorCtr="0">
          <a:noAutofit/>
        </a:bodyPr>
        <a:lstStyle/>
        <a:p>
          <a:pPr marL="0" lvl="0" indent="0" algn="l" defTabSz="622300" rtl="0">
            <a:lnSpc>
              <a:spcPct val="100000"/>
            </a:lnSpc>
            <a:spcBef>
              <a:spcPct val="0"/>
            </a:spcBef>
            <a:spcAft>
              <a:spcPct val="35000"/>
            </a:spcAft>
            <a:buNone/>
          </a:pPr>
          <a:r>
            <a:rPr lang="en-US" sz="1400" kern="1200" dirty="0">
              <a:latin typeface="+mj-lt"/>
            </a:rPr>
            <a:t>Attend virtual events and open days – you may have a different perspective.</a:t>
          </a:r>
        </a:p>
      </dsp:txBody>
      <dsp:txXfrm>
        <a:off x="2831195" y="1985576"/>
        <a:ext cx="8493587" cy="651263"/>
      </dsp:txXfrm>
    </dsp:sp>
    <dsp:sp modelId="{7EC65C04-1863-417B-AB94-0725177F04A4}">
      <dsp:nvSpPr>
        <dsp:cNvPr id="0" name=""/>
        <dsp:cNvSpPr/>
      </dsp:nvSpPr>
      <dsp:spPr>
        <a:xfrm rot="10800000">
          <a:off x="0" y="993405"/>
          <a:ext cx="2831195" cy="1001943"/>
        </a:xfrm>
        <a:prstGeom prst="upArrowCallout">
          <a:avLst>
            <a:gd name="adj1" fmla="val 5000"/>
            <a:gd name="adj2" fmla="val 10000"/>
            <a:gd name="adj3" fmla="val 15000"/>
            <a:gd name="adj4" fmla="val 64977"/>
          </a:avLst>
        </a:prstGeom>
        <a:solidFill>
          <a:srgbClr val="FBC65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355" tIns="99568" rIns="201355" bIns="99568" numCol="1" spcCol="1270" anchor="ctr" anchorCtr="0">
          <a:noAutofit/>
        </a:bodyPr>
        <a:lstStyle/>
        <a:p>
          <a:pPr marL="0" lvl="0" indent="0" algn="ctr" defTabSz="622300">
            <a:lnSpc>
              <a:spcPct val="100000"/>
            </a:lnSpc>
            <a:spcBef>
              <a:spcPct val="0"/>
            </a:spcBef>
            <a:spcAft>
              <a:spcPct val="35000"/>
            </a:spcAft>
            <a:buNone/>
          </a:pPr>
          <a:r>
            <a:rPr lang="en-US" sz="1400" kern="1200">
              <a:latin typeface="+mj-lt"/>
            </a:rPr>
            <a:t>Sign up</a:t>
          </a:r>
        </a:p>
      </dsp:txBody>
      <dsp:txXfrm rot="-10800000">
        <a:off x="0" y="993405"/>
        <a:ext cx="2831195" cy="651263"/>
      </dsp:txXfrm>
    </dsp:sp>
    <dsp:sp modelId="{30BE029A-8C4B-4640-9BBB-08FE9ECE8AD2}">
      <dsp:nvSpPr>
        <dsp:cNvPr id="0" name=""/>
        <dsp:cNvSpPr/>
      </dsp:nvSpPr>
      <dsp:spPr>
        <a:xfrm>
          <a:off x="2831195" y="993405"/>
          <a:ext cx="8493587" cy="651263"/>
        </a:xfrm>
        <a:prstGeom prst="rect">
          <a:avLst/>
        </a:prstGeom>
        <a:solidFill>
          <a:srgbClr val="FBC651">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2290" tIns="177800" rIns="172290"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Sign up for parent updates from UCAS and get everything you need to know about the application process direct to your inbox.</a:t>
          </a:r>
        </a:p>
      </dsp:txBody>
      <dsp:txXfrm>
        <a:off x="2831195" y="993405"/>
        <a:ext cx="8493587" cy="651263"/>
      </dsp:txXfrm>
    </dsp:sp>
    <dsp:sp modelId="{85A4FDBA-388D-451A-AC69-E5F11176299A}">
      <dsp:nvSpPr>
        <dsp:cNvPr id="0" name=""/>
        <dsp:cNvSpPr/>
      </dsp:nvSpPr>
      <dsp:spPr>
        <a:xfrm rot="10800000">
          <a:off x="0" y="1234"/>
          <a:ext cx="2831195" cy="1001943"/>
        </a:xfrm>
        <a:prstGeom prst="upArrowCallout">
          <a:avLst>
            <a:gd name="adj1" fmla="val 5000"/>
            <a:gd name="adj2" fmla="val 10000"/>
            <a:gd name="adj3" fmla="val 15000"/>
            <a:gd name="adj4" fmla="val 64977"/>
          </a:avLst>
        </a:prstGeom>
        <a:solidFill>
          <a:srgbClr val="5DB88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355" tIns="99568" rIns="201355" bIns="99568"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mj-lt"/>
            </a:rPr>
            <a:t>Research</a:t>
          </a:r>
        </a:p>
      </dsp:txBody>
      <dsp:txXfrm rot="-10800000">
        <a:off x="0" y="1234"/>
        <a:ext cx="2831195" cy="651263"/>
      </dsp:txXfrm>
    </dsp:sp>
    <dsp:sp modelId="{52E280DE-3718-4C98-9385-CEF1A59AB3BA}">
      <dsp:nvSpPr>
        <dsp:cNvPr id="0" name=""/>
        <dsp:cNvSpPr/>
      </dsp:nvSpPr>
      <dsp:spPr>
        <a:xfrm>
          <a:off x="2831195" y="1234"/>
          <a:ext cx="8493587" cy="651263"/>
        </a:xfrm>
        <a:prstGeom prst="rect">
          <a:avLst/>
        </a:prstGeom>
        <a:solidFill>
          <a:srgbClr val="5DB88D">
            <a:alpha val="54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2290" tIns="177800" rIns="172290" bIns="177800"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mj-lt"/>
            </a:rPr>
            <a:t>Use the parents/guardians’ section of the UCAS website at www.ucas.com/parents.</a:t>
          </a:r>
        </a:p>
      </dsp:txBody>
      <dsp:txXfrm>
        <a:off x="2831195" y="1234"/>
        <a:ext cx="8493587" cy="651263"/>
      </dsp:txXfrm>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25C4F8-7480-2757-813A-C7814B10FA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AC3E43B-48B5-3CAB-10C5-B908475FD1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D670DC-C04A-4968-8AC5-FCAF00931CAA}" type="datetimeFigureOut">
              <a:rPr lang="en-GB" smtClean="0"/>
              <a:t>23/02/2023</a:t>
            </a:fld>
            <a:endParaRPr lang="en-GB"/>
          </a:p>
        </p:txBody>
      </p:sp>
      <p:sp>
        <p:nvSpPr>
          <p:cNvPr id="4" name="Footer Placeholder 3">
            <a:extLst>
              <a:ext uri="{FF2B5EF4-FFF2-40B4-BE49-F238E27FC236}">
                <a16:creationId xmlns:a16="http://schemas.microsoft.com/office/drawing/2014/main" id="{6CE3DCA4-B472-4563-9277-F7DDF24D339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2747D62-0241-6F8C-C47B-2095C372EEE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81025A-B847-4367-8DAD-E2724385D62C}" type="slidenum">
              <a:rPr lang="en-GB" smtClean="0"/>
              <a:t>‹#›</a:t>
            </a:fld>
            <a:endParaRPr lang="en-GB"/>
          </a:p>
        </p:txBody>
      </p:sp>
    </p:spTree>
    <p:extLst>
      <p:ext uri="{BB962C8B-B14F-4D97-AF65-F5344CB8AC3E}">
        <p14:creationId xmlns:p14="http://schemas.microsoft.com/office/powerpoint/2010/main" val="7423127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B6E49E-99A5-4846-B943-2BD6789B29FB}" type="datetimeFigureOut">
              <a:rPr lang="en-GB" smtClean="0"/>
              <a:t>23/02/2023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DA0D3D-7589-431A-B823-D1262C817BA8}" type="slidenum">
              <a:rPr lang="en-GB" smtClean="0"/>
              <a:t>‹#›</a:t>
            </a:fld>
            <a:endParaRPr lang="en-GB"/>
          </a:p>
        </p:txBody>
      </p:sp>
    </p:spTree>
    <p:extLst>
      <p:ext uri="{BB962C8B-B14F-4D97-AF65-F5344CB8AC3E}">
        <p14:creationId xmlns:p14="http://schemas.microsoft.com/office/powerpoint/2010/main" val="47889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DA0D3D-7589-431A-B823-D1262C817BA8}" type="slidenum">
              <a:rPr lang="en-GB" smtClean="0"/>
              <a:t>12</a:t>
            </a:fld>
            <a:endParaRPr lang="en-GB"/>
          </a:p>
        </p:txBody>
      </p:sp>
    </p:spTree>
    <p:extLst>
      <p:ext uri="{BB962C8B-B14F-4D97-AF65-F5344CB8AC3E}">
        <p14:creationId xmlns:p14="http://schemas.microsoft.com/office/powerpoint/2010/main" val="1622695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fld id="{CD605F26-C9CD-4BFE-BE5E-69BB28F82833}" type="slidenum">
              <a:rPr lang="en-GB" smtClean="0"/>
              <a:t>32</a:t>
            </a:fld>
            <a:endParaRPr lang="en-GB"/>
          </a:p>
        </p:txBody>
      </p:sp>
    </p:spTree>
    <p:extLst>
      <p:ext uri="{BB962C8B-B14F-4D97-AF65-F5344CB8AC3E}">
        <p14:creationId xmlns:p14="http://schemas.microsoft.com/office/powerpoint/2010/main" val="397497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605F26-C9CD-4BFE-BE5E-69BB28F82833}" type="slidenum">
              <a:rPr lang="en-GB" smtClean="0"/>
              <a:t>33</a:t>
            </a:fld>
            <a:endParaRPr lang="en-GB"/>
          </a:p>
        </p:txBody>
      </p:sp>
    </p:spTree>
    <p:extLst>
      <p:ext uri="{BB962C8B-B14F-4D97-AF65-F5344CB8AC3E}">
        <p14:creationId xmlns:p14="http://schemas.microsoft.com/office/powerpoint/2010/main" val="262738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605F26-C9CD-4BFE-BE5E-69BB28F82833}" type="slidenum">
              <a:rPr lang="en-GB" smtClean="0"/>
              <a:t>36</a:t>
            </a:fld>
            <a:endParaRPr lang="en-GB"/>
          </a:p>
        </p:txBody>
      </p:sp>
    </p:spTree>
    <p:extLst>
      <p:ext uri="{BB962C8B-B14F-4D97-AF65-F5344CB8AC3E}">
        <p14:creationId xmlns:p14="http://schemas.microsoft.com/office/powerpoint/2010/main" val="14153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605F26-C9CD-4BFE-BE5E-69BB28F82833}" type="slidenum">
              <a:rPr lang="en-GB" smtClean="0"/>
              <a:t>37</a:t>
            </a:fld>
            <a:endParaRPr lang="en-GB"/>
          </a:p>
        </p:txBody>
      </p:sp>
    </p:spTree>
    <p:extLst>
      <p:ext uri="{BB962C8B-B14F-4D97-AF65-F5344CB8AC3E}">
        <p14:creationId xmlns:p14="http://schemas.microsoft.com/office/powerpoint/2010/main" val="3048411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605F26-C9CD-4BFE-BE5E-69BB28F82833}" type="slidenum">
              <a:rPr lang="en-GB" smtClean="0"/>
              <a:t>38</a:t>
            </a:fld>
            <a:endParaRPr lang="en-GB"/>
          </a:p>
        </p:txBody>
      </p:sp>
    </p:spTree>
    <p:extLst>
      <p:ext uri="{BB962C8B-B14F-4D97-AF65-F5344CB8AC3E}">
        <p14:creationId xmlns:p14="http://schemas.microsoft.com/office/powerpoint/2010/main" val="3739766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5C7864-2261-43A9-80D1-CA291BC64BAD}" type="slidenum">
              <a:rPr lang="en-GB" smtClean="0"/>
              <a:t>39</a:t>
            </a:fld>
            <a:endParaRPr lang="en-GB"/>
          </a:p>
        </p:txBody>
      </p:sp>
    </p:spTree>
    <p:extLst>
      <p:ext uri="{BB962C8B-B14F-4D97-AF65-F5344CB8AC3E}">
        <p14:creationId xmlns:p14="http://schemas.microsoft.com/office/powerpoint/2010/main" val="3882147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2EB7447-7C38-4C02-8665-C2BA271777CA}" type="slidenum">
              <a:rPr lang="en-GB" smtClean="0"/>
              <a:pPr>
                <a:defRPr/>
              </a:pPr>
              <a:t>15</a:t>
            </a:fld>
            <a:endParaRPr lang="en-GB"/>
          </a:p>
        </p:txBody>
      </p:sp>
    </p:spTree>
    <p:extLst>
      <p:ext uri="{BB962C8B-B14F-4D97-AF65-F5344CB8AC3E}">
        <p14:creationId xmlns:p14="http://schemas.microsoft.com/office/powerpoint/2010/main" val="2431592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2EB7447-7C38-4C02-8665-C2BA271777CA}" type="slidenum">
              <a:rPr lang="en-GB" smtClean="0"/>
              <a:pPr>
                <a:defRPr/>
              </a:pPr>
              <a:t>16</a:t>
            </a:fld>
            <a:endParaRPr lang="en-GB"/>
          </a:p>
        </p:txBody>
      </p:sp>
    </p:spTree>
    <p:extLst>
      <p:ext uri="{BB962C8B-B14F-4D97-AF65-F5344CB8AC3E}">
        <p14:creationId xmlns:p14="http://schemas.microsoft.com/office/powerpoint/2010/main" val="2655395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2EB7447-7C38-4C02-8665-C2BA271777CA}" type="slidenum">
              <a:rPr lang="en-GB" smtClean="0"/>
              <a:pPr>
                <a:defRPr/>
              </a:pPr>
              <a:t>17</a:t>
            </a:fld>
            <a:endParaRPr lang="en-GB"/>
          </a:p>
        </p:txBody>
      </p:sp>
    </p:spTree>
    <p:extLst>
      <p:ext uri="{BB962C8B-B14F-4D97-AF65-F5344CB8AC3E}">
        <p14:creationId xmlns:p14="http://schemas.microsoft.com/office/powerpoint/2010/main" val="3957445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DA0D3D-7589-431A-B823-D1262C817BA8}" type="slidenum">
              <a:rPr lang="en-GB" smtClean="0"/>
              <a:t>20</a:t>
            </a:fld>
            <a:endParaRPr lang="en-GB"/>
          </a:p>
        </p:txBody>
      </p:sp>
    </p:spTree>
    <p:extLst>
      <p:ext uri="{BB962C8B-B14F-4D97-AF65-F5344CB8AC3E}">
        <p14:creationId xmlns:p14="http://schemas.microsoft.com/office/powerpoint/2010/main" val="2532513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DA0D3D-7589-431A-B823-D1262C817BA8}" type="slidenum">
              <a:rPr lang="en-GB" smtClean="0"/>
              <a:t>22</a:t>
            </a:fld>
            <a:endParaRPr lang="en-GB"/>
          </a:p>
        </p:txBody>
      </p:sp>
    </p:spTree>
    <p:extLst>
      <p:ext uri="{BB962C8B-B14F-4D97-AF65-F5344CB8AC3E}">
        <p14:creationId xmlns:p14="http://schemas.microsoft.com/office/powerpoint/2010/main" val="1390534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DA0D3D-7589-431A-B823-D1262C817BA8}" type="slidenum">
              <a:rPr lang="en-GB" smtClean="0"/>
              <a:t>25</a:t>
            </a:fld>
            <a:endParaRPr lang="en-GB"/>
          </a:p>
        </p:txBody>
      </p:sp>
    </p:spTree>
    <p:extLst>
      <p:ext uri="{BB962C8B-B14F-4D97-AF65-F5344CB8AC3E}">
        <p14:creationId xmlns:p14="http://schemas.microsoft.com/office/powerpoint/2010/main" val="759555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6DCB20EF-60E4-4D3A-9650-88C41CE33686}" type="slidenum">
              <a:rPr lang="en-GB" smtClean="0"/>
              <a:t>27</a:t>
            </a:fld>
            <a:endParaRPr lang="en-GB"/>
          </a:p>
        </p:txBody>
      </p:sp>
    </p:spTree>
    <p:extLst>
      <p:ext uri="{BB962C8B-B14F-4D97-AF65-F5344CB8AC3E}">
        <p14:creationId xmlns:p14="http://schemas.microsoft.com/office/powerpoint/2010/main" val="1873098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605F26-C9CD-4BFE-BE5E-69BB28F82833}" type="slidenum">
              <a:rPr lang="en-GB" smtClean="0"/>
              <a:t>31</a:t>
            </a:fld>
            <a:endParaRPr lang="en-GB"/>
          </a:p>
        </p:txBody>
      </p:sp>
    </p:spTree>
    <p:extLst>
      <p:ext uri="{BB962C8B-B14F-4D97-AF65-F5344CB8AC3E}">
        <p14:creationId xmlns:p14="http://schemas.microsoft.com/office/powerpoint/2010/main" val="36059482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royal-school.org/" TargetMode="External"/><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collage of people&#10;&#10;Description automatically generated with medium confidence">
            <a:extLst>
              <a:ext uri="{FF2B5EF4-FFF2-40B4-BE49-F238E27FC236}">
                <a16:creationId xmlns:a16="http://schemas.microsoft.com/office/drawing/2014/main" id="{E5A3FE0B-FED5-D70E-2186-778EDE982D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6796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FCFCF5E-2177-4D25-A149-425350565A94}" type="datetime1">
              <a:rPr lang="en-GB" smtClean="0">
                <a:solidFill>
                  <a:prstClr val="black">
                    <a:tint val="75000"/>
                  </a:prstClr>
                </a:solidFill>
              </a:rPr>
              <a:pPr/>
              <a:t>23/02/2023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1FE4313-385F-4E6C-9C36-597B94E7679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2299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293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7"/>
            <a:ext cx="10515600" cy="1325563"/>
          </a:xfrm>
        </p:spPr>
        <p:txBody>
          <a:bodyPr>
            <a:normAutofit/>
          </a:bodyPr>
          <a:lstStyle>
            <a:lvl1pPr>
              <a:defRPr sz="3000" b="1"/>
            </a:lvl1pPr>
          </a:lstStyle>
          <a:p>
            <a:r>
              <a:rPr lang="en-US"/>
              <a:t>Click to edit Master title style</a:t>
            </a:r>
            <a:endParaRPr lang="en-GB"/>
          </a:p>
        </p:txBody>
      </p:sp>
    </p:spTree>
    <p:extLst>
      <p:ext uri="{BB962C8B-B14F-4D97-AF65-F5344CB8AC3E}">
        <p14:creationId xmlns:p14="http://schemas.microsoft.com/office/powerpoint/2010/main" val="3876721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7"/>
            <a:ext cx="10515600" cy="1325563"/>
          </a:xfrm>
        </p:spPr>
        <p:txBody>
          <a:bodyPr>
            <a:normAutofit/>
          </a:bodyPr>
          <a:lstStyle>
            <a:lvl1pPr>
              <a:defRPr sz="3000" b="1"/>
            </a:lvl1pPr>
          </a:lstStyle>
          <a:p>
            <a:r>
              <a:rPr lang="en-US"/>
              <a:t>Click to edit Master title style</a:t>
            </a:r>
            <a:endParaRPr lang="en-GB"/>
          </a:p>
        </p:txBody>
      </p:sp>
    </p:spTree>
    <p:extLst>
      <p:ext uri="{BB962C8B-B14F-4D97-AF65-F5344CB8AC3E}">
        <p14:creationId xmlns:p14="http://schemas.microsoft.com/office/powerpoint/2010/main" val="292595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7"/>
            <a:ext cx="10515600" cy="1325563"/>
          </a:xfrm>
        </p:spPr>
        <p:txBody>
          <a:bodyPr>
            <a:normAutofit/>
          </a:bodyPr>
          <a:lstStyle>
            <a:lvl1pPr>
              <a:defRPr sz="3000" b="1"/>
            </a:lvl1pPr>
          </a:lstStyle>
          <a:p>
            <a:r>
              <a:rPr lang="en-US"/>
              <a:t>Click to edit Master title style</a:t>
            </a:r>
            <a:endParaRPr lang="en-GB"/>
          </a:p>
        </p:txBody>
      </p:sp>
    </p:spTree>
    <p:extLst>
      <p:ext uri="{BB962C8B-B14F-4D97-AF65-F5344CB8AC3E}">
        <p14:creationId xmlns:p14="http://schemas.microsoft.com/office/powerpoint/2010/main" val="1313603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7"/>
            <a:ext cx="10515600" cy="1325563"/>
          </a:xfrm>
        </p:spPr>
        <p:txBody>
          <a:bodyPr>
            <a:normAutofit/>
          </a:bodyPr>
          <a:lstStyle>
            <a:lvl1pPr>
              <a:defRPr sz="3000" b="1"/>
            </a:lvl1pPr>
          </a:lstStyle>
          <a:p>
            <a:r>
              <a:rPr lang="en-US"/>
              <a:t>Click to edit Master title style</a:t>
            </a:r>
            <a:endParaRPr lang="en-GB"/>
          </a:p>
        </p:txBody>
      </p:sp>
    </p:spTree>
    <p:extLst>
      <p:ext uri="{BB962C8B-B14F-4D97-AF65-F5344CB8AC3E}">
        <p14:creationId xmlns:p14="http://schemas.microsoft.com/office/powerpoint/2010/main" val="2706002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7"/>
            <a:ext cx="10515600" cy="1325563"/>
          </a:xfrm>
        </p:spPr>
        <p:txBody>
          <a:bodyPr>
            <a:normAutofit/>
          </a:bodyPr>
          <a:lstStyle>
            <a:lvl1pPr>
              <a:defRPr sz="3000" b="1"/>
            </a:lvl1pPr>
          </a:lstStyle>
          <a:p>
            <a:r>
              <a:rPr lang="en-US"/>
              <a:t>Click to edit Master title style</a:t>
            </a:r>
            <a:endParaRPr lang="en-GB"/>
          </a:p>
        </p:txBody>
      </p:sp>
    </p:spTree>
    <p:extLst>
      <p:ext uri="{BB962C8B-B14F-4D97-AF65-F5344CB8AC3E}">
        <p14:creationId xmlns:p14="http://schemas.microsoft.com/office/powerpoint/2010/main" val="1950353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9B5057-E221-70B8-8062-1C1718354489}"/>
              </a:ext>
            </a:extLst>
          </p:cNvPr>
          <p:cNvSpPr>
            <a:spLocks noGrp="1"/>
          </p:cNvSpPr>
          <p:nvPr>
            <p:ph idx="1"/>
          </p:nvPr>
        </p:nvSpPr>
        <p:spPr>
          <a:xfrm>
            <a:off x="838200" y="1825626"/>
            <a:ext cx="10515600" cy="3498996"/>
          </a:xfrm>
          <a:prstGeom prst="rect">
            <a:avLst/>
          </a:prstGeom>
        </p:spPr>
        <p:txBody>
          <a:bodyPr/>
          <a:lstStyle>
            <a:lvl1pPr>
              <a:defRPr>
                <a:solidFill>
                  <a:schemeClr val="tx1">
                    <a:lumMod val="65000"/>
                    <a:lumOff val="35000"/>
                  </a:schemeClr>
                </a:solidFill>
                <a:latin typeface="Cambria" panose="02040503050406030204" pitchFamily="18" charset="0"/>
                <a:ea typeface="Cambria" panose="02040503050406030204" pitchFamily="18" charset="0"/>
              </a:defRPr>
            </a:lvl1pPr>
            <a:lvl2pPr>
              <a:defRPr>
                <a:solidFill>
                  <a:schemeClr val="tx1">
                    <a:lumMod val="65000"/>
                    <a:lumOff val="35000"/>
                  </a:schemeClr>
                </a:solidFill>
                <a:latin typeface="Cambria" panose="02040503050406030204" pitchFamily="18" charset="0"/>
                <a:ea typeface="Cambria" panose="02040503050406030204" pitchFamily="18" charset="0"/>
              </a:defRPr>
            </a:lvl2pPr>
            <a:lvl3pPr>
              <a:defRPr>
                <a:solidFill>
                  <a:schemeClr val="tx1">
                    <a:lumMod val="65000"/>
                    <a:lumOff val="35000"/>
                  </a:schemeClr>
                </a:solidFill>
                <a:latin typeface="Cambria" panose="02040503050406030204" pitchFamily="18" charset="0"/>
                <a:ea typeface="Cambria" panose="02040503050406030204" pitchFamily="18" charset="0"/>
              </a:defRPr>
            </a:lvl3pPr>
            <a:lvl4pPr>
              <a:defRPr>
                <a:solidFill>
                  <a:schemeClr val="tx1">
                    <a:lumMod val="65000"/>
                    <a:lumOff val="35000"/>
                  </a:schemeClr>
                </a:solidFill>
                <a:latin typeface="Cambria" panose="02040503050406030204" pitchFamily="18" charset="0"/>
                <a:ea typeface="Cambria" panose="02040503050406030204" pitchFamily="18" charset="0"/>
              </a:defRPr>
            </a:lvl4pPr>
            <a:lvl5pPr>
              <a:defRPr>
                <a:solidFill>
                  <a:schemeClr val="tx1">
                    <a:lumMod val="65000"/>
                    <a:lumOff val="35000"/>
                  </a:schemeClr>
                </a:solidFill>
                <a:latin typeface="Cambria" panose="02040503050406030204" pitchFamily="18" charset="0"/>
                <a:ea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a:extLst>
              <a:ext uri="{FF2B5EF4-FFF2-40B4-BE49-F238E27FC236}">
                <a16:creationId xmlns:a16="http://schemas.microsoft.com/office/drawing/2014/main" id="{535CD03C-E6C8-EE4E-4FBB-AD1EDD40A240}"/>
              </a:ext>
            </a:extLst>
          </p:cNvPr>
          <p:cNvSpPr>
            <a:spLocks noGrp="1"/>
          </p:cNvSpPr>
          <p:nvPr>
            <p:ph type="title" hasCustomPrompt="1"/>
          </p:nvPr>
        </p:nvSpPr>
        <p:spPr>
          <a:xfrm>
            <a:off x="838200" y="365125"/>
            <a:ext cx="10515600" cy="1325563"/>
          </a:xfrm>
          <a:prstGeom prst="rect">
            <a:avLst/>
          </a:prstGeom>
          <a:solidFill>
            <a:srgbClr val="003152"/>
          </a:solidFill>
        </p:spPr>
        <p:txBody>
          <a:bodyPr/>
          <a:lstStyle>
            <a:lvl1pPr>
              <a:lnSpc>
                <a:spcPct val="150000"/>
              </a:lnSpc>
              <a:defRPr b="1">
                <a:solidFill>
                  <a:schemeClr val="bg1"/>
                </a:solidFill>
                <a:latin typeface="Cambria" panose="02040503050406030204" pitchFamily="18" charset="0"/>
                <a:ea typeface="Cambria" panose="02040503050406030204" pitchFamily="18" charset="0"/>
              </a:defRPr>
            </a:lvl1pPr>
          </a:lstStyle>
          <a:p>
            <a:r>
              <a:rPr lang="en-US"/>
              <a:t>Title</a:t>
            </a:r>
            <a:endParaRPr lang="en-GB"/>
          </a:p>
        </p:txBody>
      </p:sp>
      <p:pic>
        <p:nvPicPr>
          <p:cNvPr id="9" name="Picture 8" descr="Graphical user interface&#10;&#10;Description automatically generated with low confidence">
            <a:extLst>
              <a:ext uri="{FF2B5EF4-FFF2-40B4-BE49-F238E27FC236}">
                <a16:creationId xmlns:a16="http://schemas.microsoft.com/office/drawing/2014/main" id="{1D36A38F-8557-83E6-37AD-BD4ABC04ED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357" y="5817157"/>
            <a:ext cx="2636520" cy="782617"/>
          </a:xfrm>
          <a:prstGeom prst="rect">
            <a:avLst/>
          </a:prstGeom>
        </p:spPr>
      </p:pic>
      <p:pic>
        <p:nvPicPr>
          <p:cNvPr id="11" name="Picture 10" descr="Logo, company name&#10;&#10;Description automatically generated">
            <a:extLst>
              <a:ext uri="{FF2B5EF4-FFF2-40B4-BE49-F238E27FC236}">
                <a16:creationId xmlns:a16="http://schemas.microsoft.com/office/drawing/2014/main" id="{8D0F2F4D-E0C4-DF2C-33F3-6792949ECD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86878" y="5410324"/>
            <a:ext cx="1476765" cy="1219374"/>
          </a:xfrm>
          <a:prstGeom prst="rect">
            <a:avLst/>
          </a:prstGeom>
        </p:spPr>
      </p:pic>
      <p:sp>
        <p:nvSpPr>
          <p:cNvPr id="12" name="TextBox 11">
            <a:extLst>
              <a:ext uri="{FF2B5EF4-FFF2-40B4-BE49-F238E27FC236}">
                <a16:creationId xmlns:a16="http://schemas.microsoft.com/office/drawing/2014/main" id="{3B55867C-D021-AFF5-A71A-1014EDB9E8D7}"/>
              </a:ext>
            </a:extLst>
          </p:cNvPr>
          <p:cNvSpPr txBox="1"/>
          <p:nvPr userDrawn="1"/>
        </p:nvSpPr>
        <p:spPr>
          <a:xfrm>
            <a:off x="1846222" y="6039188"/>
            <a:ext cx="9282667" cy="338554"/>
          </a:xfrm>
          <a:prstGeom prst="rect">
            <a:avLst/>
          </a:prstGeom>
          <a:noFill/>
        </p:spPr>
        <p:txBody>
          <a:bodyPr wrap="square" rtlCol="0">
            <a:spAutoFit/>
          </a:bodyPr>
          <a:lstStyle/>
          <a:p>
            <a:pPr lvl="0" algn="ctr"/>
            <a:r>
              <a:rPr lang="en-US" sz="1600" b="1">
                <a:solidFill>
                  <a:srgbClr val="003152"/>
                </a:solidFill>
                <a:latin typeface="Cambria" panose="02040503050406030204" pitchFamily="18" charset="0"/>
                <a:ea typeface="Cambria" panose="02040503050406030204" pitchFamily="18" charset="0"/>
              </a:rPr>
              <a:t>Emotionally Ready ~ Intellectually Ready ~ Practically Ready</a:t>
            </a:r>
          </a:p>
        </p:txBody>
      </p:sp>
    </p:spTree>
    <p:extLst>
      <p:ext uri="{BB962C8B-B14F-4D97-AF65-F5344CB8AC3E}">
        <p14:creationId xmlns:p14="http://schemas.microsoft.com/office/powerpoint/2010/main" val="2440851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9B5057-E221-70B8-8062-1C1718354489}"/>
              </a:ext>
            </a:extLst>
          </p:cNvPr>
          <p:cNvSpPr>
            <a:spLocks noGrp="1"/>
          </p:cNvSpPr>
          <p:nvPr>
            <p:ph idx="1"/>
          </p:nvPr>
        </p:nvSpPr>
        <p:spPr>
          <a:xfrm>
            <a:off x="2184968" y="1593192"/>
            <a:ext cx="9168832" cy="3594224"/>
          </a:xfrm>
          <a:prstGeom prst="rect">
            <a:avLst/>
          </a:prstGeom>
        </p:spPr>
        <p:txBody>
          <a:bodyPr/>
          <a:lstStyle>
            <a:lvl1pPr>
              <a:defRPr>
                <a:solidFill>
                  <a:schemeClr val="tx1">
                    <a:lumMod val="65000"/>
                    <a:lumOff val="35000"/>
                  </a:schemeClr>
                </a:solidFill>
                <a:latin typeface="Cambria" panose="02040503050406030204" pitchFamily="18" charset="0"/>
                <a:ea typeface="Cambria" panose="02040503050406030204" pitchFamily="18" charset="0"/>
              </a:defRPr>
            </a:lvl1pPr>
            <a:lvl2pPr>
              <a:defRPr>
                <a:solidFill>
                  <a:schemeClr val="tx1">
                    <a:lumMod val="65000"/>
                    <a:lumOff val="35000"/>
                  </a:schemeClr>
                </a:solidFill>
                <a:latin typeface="Cambria" panose="02040503050406030204" pitchFamily="18" charset="0"/>
                <a:ea typeface="Cambria" panose="02040503050406030204" pitchFamily="18" charset="0"/>
              </a:defRPr>
            </a:lvl2pPr>
            <a:lvl3pPr>
              <a:defRPr>
                <a:solidFill>
                  <a:schemeClr val="tx1">
                    <a:lumMod val="65000"/>
                    <a:lumOff val="35000"/>
                  </a:schemeClr>
                </a:solidFill>
                <a:latin typeface="Cambria" panose="02040503050406030204" pitchFamily="18" charset="0"/>
                <a:ea typeface="Cambria" panose="02040503050406030204" pitchFamily="18" charset="0"/>
              </a:defRPr>
            </a:lvl3pPr>
            <a:lvl4pPr>
              <a:defRPr>
                <a:solidFill>
                  <a:schemeClr val="tx1">
                    <a:lumMod val="65000"/>
                    <a:lumOff val="35000"/>
                  </a:schemeClr>
                </a:solidFill>
                <a:latin typeface="Cambria" panose="02040503050406030204" pitchFamily="18" charset="0"/>
                <a:ea typeface="Cambria" panose="02040503050406030204" pitchFamily="18" charset="0"/>
              </a:defRPr>
            </a:lvl4pPr>
            <a:lvl5pPr>
              <a:defRPr>
                <a:solidFill>
                  <a:schemeClr val="tx1">
                    <a:lumMod val="65000"/>
                    <a:lumOff val="35000"/>
                  </a:schemeClr>
                </a:solidFill>
                <a:latin typeface="Cambria" panose="02040503050406030204" pitchFamily="18" charset="0"/>
                <a:ea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a:extLst>
              <a:ext uri="{FF2B5EF4-FFF2-40B4-BE49-F238E27FC236}">
                <a16:creationId xmlns:a16="http://schemas.microsoft.com/office/drawing/2014/main" id="{535CD03C-E6C8-EE4E-4FBB-AD1EDD40A240}"/>
              </a:ext>
            </a:extLst>
          </p:cNvPr>
          <p:cNvSpPr>
            <a:spLocks noGrp="1"/>
          </p:cNvSpPr>
          <p:nvPr>
            <p:ph type="title" hasCustomPrompt="1"/>
          </p:nvPr>
        </p:nvSpPr>
        <p:spPr>
          <a:xfrm>
            <a:off x="2184968" y="210377"/>
            <a:ext cx="9168832" cy="1325563"/>
          </a:xfrm>
          <a:prstGeom prst="rect">
            <a:avLst/>
          </a:prstGeom>
          <a:solidFill>
            <a:srgbClr val="003152"/>
          </a:solidFill>
        </p:spPr>
        <p:txBody>
          <a:bodyPr/>
          <a:lstStyle>
            <a:lvl1pPr>
              <a:lnSpc>
                <a:spcPct val="150000"/>
              </a:lnSpc>
              <a:defRPr b="1">
                <a:solidFill>
                  <a:schemeClr val="bg1"/>
                </a:solidFill>
                <a:latin typeface="Cambria" panose="02040503050406030204" pitchFamily="18" charset="0"/>
                <a:ea typeface="Cambria" panose="02040503050406030204" pitchFamily="18" charset="0"/>
              </a:defRPr>
            </a:lvl1pPr>
          </a:lstStyle>
          <a:p>
            <a:r>
              <a:rPr lang="en-US"/>
              <a:t>Title</a:t>
            </a:r>
            <a:endParaRPr lang="en-GB"/>
          </a:p>
        </p:txBody>
      </p:sp>
      <p:pic>
        <p:nvPicPr>
          <p:cNvPr id="9" name="Picture 8" descr="Graphical user interface&#10;&#10;Description automatically generated with low confidence">
            <a:extLst>
              <a:ext uri="{FF2B5EF4-FFF2-40B4-BE49-F238E27FC236}">
                <a16:creationId xmlns:a16="http://schemas.microsoft.com/office/drawing/2014/main" id="{1D36A38F-8557-83E6-37AD-BD4ABC04ED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357" y="5817157"/>
            <a:ext cx="2636520" cy="782617"/>
          </a:xfrm>
          <a:prstGeom prst="rect">
            <a:avLst/>
          </a:prstGeom>
        </p:spPr>
      </p:pic>
      <p:pic>
        <p:nvPicPr>
          <p:cNvPr id="11" name="Picture 10" descr="Logo, company name&#10;&#10;Description automatically generated">
            <a:extLst>
              <a:ext uri="{FF2B5EF4-FFF2-40B4-BE49-F238E27FC236}">
                <a16:creationId xmlns:a16="http://schemas.microsoft.com/office/drawing/2014/main" id="{8D0F2F4D-E0C4-DF2C-33F3-6792949ECD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86878" y="5410324"/>
            <a:ext cx="1476765" cy="1219374"/>
          </a:xfrm>
          <a:prstGeom prst="rect">
            <a:avLst/>
          </a:prstGeom>
        </p:spPr>
      </p:pic>
      <p:sp>
        <p:nvSpPr>
          <p:cNvPr id="12" name="TextBox 11">
            <a:extLst>
              <a:ext uri="{FF2B5EF4-FFF2-40B4-BE49-F238E27FC236}">
                <a16:creationId xmlns:a16="http://schemas.microsoft.com/office/drawing/2014/main" id="{3B55867C-D021-AFF5-A71A-1014EDB9E8D7}"/>
              </a:ext>
            </a:extLst>
          </p:cNvPr>
          <p:cNvSpPr txBox="1"/>
          <p:nvPr userDrawn="1"/>
        </p:nvSpPr>
        <p:spPr>
          <a:xfrm>
            <a:off x="1846222" y="6039188"/>
            <a:ext cx="9282667" cy="338554"/>
          </a:xfrm>
          <a:prstGeom prst="rect">
            <a:avLst/>
          </a:prstGeom>
          <a:noFill/>
        </p:spPr>
        <p:txBody>
          <a:bodyPr wrap="square" rtlCol="0">
            <a:spAutoFit/>
          </a:bodyPr>
          <a:lstStyle/>
          <a:p>
            <a:pPr lvl="0" algn="ctr"/>
            <a:r>
              <a:rPr lang="en-US" sz="1600" b="1">
                <a:solidFill>
                  <a:srgbClr val="003152"/>
                </a:solidFill>
                <a:latin typeface="Cambria" panose="02040503050406030204" pitchFamily="18" charset="0"/>
                <a:ea typeface="Cambria" panose="02040503050406030204" pitchFamily="18" charset="0"/>
              </a:rPr>
              <a:t>Emotionally Ready ~ Intellectually Ready ~ Practically Ready</a:t>
            </a:r>
          </a:p>
        </p:txBody>
      </p:sp>
      <p:grpSp>
        <p:nvGrpSpPr>
          <p:cNvPr id="5" name="Group 4">
            <a:extLst>
              <a:ext uri="{FF2B5EF4-FFF2-40B4-BE49-F238E27FC236}">
                <a16:creationId xmlns:a16="http://schemas.microsoft.com/office/drawing/2014/main" id="{925DC371-DBB5-2EFF-3062-300C44392C57}"/>
              </a:ext>
            </a:extLst>
          </p:cNvPr>
          <p:cNvGrpSpPr/>
          <p:nvPr userDrawn="1"/>
        </p:nvGrpSpPr>
        <p:grpSpPr>
          <a:xfrm>
            <a:off x="128584" y="1864459"/>
            <a:ext cx="1995431" cy="3277470"/>
            <a:chOff x="134118" y="1919879"/>
            <a:chExt cx="1995431" cy="3277470"/>
          </a:xfrm>
        </p:grpSpPr>
        <p:pic>
          <p:nvPicPr>
            <p:cNvPr id="4" name="Picture 3" descr="A group of men in clothing&#10;&#10;Description automatically generated with medium confidence">
              <a:extLst>
                <a:ext uri="{FF2B5EF4-FFF2-40B4-BE49-F238E27FC236}">
                  <a16:creationId xmlns:a16="http://schemas.microsoft.com/office/drawing/2014/main" id="{9EFF614E-CB86-049B-D303-AC097BAD900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5312" b="21804"/>
            <a:stretch/>
          </p:blipFill>
          <p:spPr>
            <a:xfrm>
              <a:off x="134118" y="1919879"/>
              <a:ext cx="1989890" cy="1069289"/>
            </a:xfrm>
            <a:prstGeom prst="rect">
              <a:avLst/>
            </a:prstGeom>
          </p:spPr>
        </p:pic>
        <p:pic>
          <p:nvPicPr>
            <p:cNvPr id="6" name="Picture 5" descr="A picture containing person, indoor, people&#10;&#10;Description automatically generated">
              <a:extLst>
                <a:ext uri="{FF2B5EF4-FFF2-40B4-BE49-F238E27FC236}">
                  <a16:creationId xmlns:a16="http://schemas.microsoft.com/office/drawing/2014/main" id="{C3B75F9F-EE11-EC56-9A90-D9E779FE195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0812" b="11129"/>
            <a:stretch/>
          </p:blipFill>
          <p:spPr>
            <a:xfrm>
              <a:off x="134119" y="2998866"/>
              <a:ext cx="1989890" cy="1069289"/>
            </a:xfrm>
            <a:prstGeom prst="rect">
              <a:avLst/>
            </a:prstGeom>
          </p:spPr>
        </p:pic>
        <p:pic>
          <p:nvPicPr>
            <p:cNvPr id="10" name="Picture 9" descr="A picture containing outdoor, road, person&#10;&#10;Description automatically generated">
              <a:extLst>
                <a:ext uri="{FF2B5EF4-FFF2-40B4-BE49-F238E27FC236}">
                  <a16:creationId xmlns:a16="http://schemas.microsoft.com/office/drawing/2014/main" id="{0BB1736A-FA6C-8828-B372-43528A9E26A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2804" b="15485"/>
            <a:stretch/>
          </p:blipFill>
          <p:spPr>
            <a:xfrm>
              <a:off x="134118" y="4084781"/>
              <a:ext cx="1995431" cy="1112568"/>
            </a:xfrm>
            <a:prstGeom prst="rect">
              <a:avLst/>
            </a:prstGeom>
          </p:spPr>
        </p:pic>
      </p:grpSp>
      <p:pic>
        <p:nvPicPr>
          <p:cNvPr id="14" name="Picture 13" descr="A picture containing text, sign&#10;&#10;Description automatically generated">
            <a:extLst>
              <a:ext uri="{FF2B5EF4-FFF2-40B4-BE49-F238E27FC236}">
                <a16:creationId xmlns:a16="http://schemas.microsoft.com/office/drawing/2014/main" id="{B6BD1963-78E0-C679-1A3C-543815BA736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59836" y="103931"/>
            <a:ext cx="1538454" cy="1538454"/>
          </a:xfrm>
          <a:prstGeom prst="rect">
            <a:avLst/>
          </a:prstGeom>
        </p:spPr>
      </p:pic>
    </p:spTree>
    <p:extLst>
      <p:ext uri="{BB962C8B-B14F-4D97-AF65-F5344CB8AC3E}">
        <p14:creationId xmlns:p14="http://schemas.microsoft.com/office/powerpoint/2010/main" val="1625565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9A19B-EA14-C5E4-C1D7-8DB7DD696F6F}"/>
              </a:ext>
            </a:extLst>
          </p:cNvPr>
          <p:cNvSpPr>
            <a:spLocks noGrp="1"/>
          </p:cNvSpPr>
          <p:nvPr>
            <p:ph type="title" hasCustomPrompt="1"/>
          </p:nvPr>
        </p:nvSpPr>
        <p:spPr>
          <a:xfrm>
            <a:off x="838200" y="365125"/>
            <a:ext cx="10515600" cy="1325563"/>
          </a:xfrm>
          <a:prstGeom prst="rect">
            <a:avLst/>
          </a:prstGeom>
          <a:solidFill>
            <a:srgbClr val="003152"/>
          </a:solidFill>
        </p:spPr>
        <p:txBody>
          <a:bodyPr>
            <a:normAutofit/>
          </a:bodyPr>
          <a:lstStyle>
            <a:lvl1pPr>
              <a:lnSpc>
                <a:spcPct val="150000"/>
              </a:lnSpc>
              <a:defRPr sz="4400" b="1">
                <a:solidFill>
                  <a:schemeClr val="bg1"/>
                </a:solidFill>
                <a:latin typeface="Cambria" panose="02040503050406030204" pitchFamily="18" charset="0"/>
                <a:ea typeface="Cambria" panose="02040503050406030204" pitchFamily="18" charset="0"/>
              </a:defRPr>
            </a:lvl1pPr>
          </a:lstStyle>
          <a:p>
            <a:r>
              <a:rPr lang="en-US"/>
              <a:t>Title</a:t>
            </a:r>
            <a:endParaRPr lang="en-GB"/>
          </a:p>
        </p:txBody>
      </p:sp>
      <p:sp>
        <p:nvSpPr>
          <p:cNvPr id="3" name="Content Placeholder 2">
            <a:extLst>
              <a:ext uri="{FF2B5EF4-FFF2-40B4-BE49-F238E27FC236}">
                <a16:creationId xmlns:a16="http://schemas.microsoft.com/office/drawing/2014/main" id="{9DA1299C-1FCC-74AF-9C5B-BFC74EC5B346}"/>
              </a:ext>
            </a:extLst>
          </p:cNvPr>
          <p:cNvSpPr>
            <a:spLocks noGrp="1"/>
          </p:cNvSpPr>
          <p:nvPr>
            <p:ph sz="half" idx="1"/>
          </p:nvPr>
        </p:nvSpPr>
        <p:spPr>
          <a:xfrm>
            <a:off x="838200" y="1825626"/>
            <a:ext cx="5181600" cy="3435692"/>
          </a:xfrm>
          <a:prstGeom prst="rect">
            <a:avLst/>
          </a:prstGeom>
        </p:spPr>
        <p:txBody>
          <a:bodyPr/>
          <a:lstStyle>
            <a:lvl1pPr>
              <a:defRPr>
                <a:solidFill>
                  <a:schemeClr val="tx1">
                    <a:lumMod val="65000"/>
                    <a:lumOff val="35000"/>
                  </a:schemeClr>
                </a:solidFill>
                <a:latin typeface="Cambria" panose="02040503050406030204" pitchFamily="18" charset="0"/>
                <a:ea typeface="Cambria" panose="02040503050406030204" pitchFamily="18" charset="0"/>
              </a:defRPr>
            </a:lvl1pPr>
            <a:lvl2pPr>
              <a:defRPr>
                <a:solidFill>
                  <a:schemeClr val="tx1">
                    <a:lumMod val="65000"/>
                    <a:lumOff val="35000"/>
                  </a:schemeClr>
                </a:solidFill>
                <a:latin typeface="Cambria" panose="02040503050406030204" pitchFamily="18" charset="0"/>
                <a:ea typeface="Cambria" panose="02040503050406030204" pitchFamily="18" charset="0"/>
              </a:defRPr>
            </a:lvl2pPr>
            <a:lvl3pPr>
              <a:defRPr>
                <a:solidFill>
                  <a:schemeClr val="tx1">
                    <a:lumMod val="65000"/>
                    <a:lumOff val="35000"/>
                  </a:schemeClr>
                </a:solidFill>
                <a:latin typeface="Cambria" panose="02040503050406030204" pitchFamily="18" charset="0"/>
                <a:ea typeface="Cambria" panose="02040503050406030204" pitchFamily="18" charset="0"/>
              </a:defRPr>
            </a:lvl3pPr>
            <a:lvl4pPr>
              <a:defRPr>
                <a:solidFill>
                  <a:schemeClr val="tx1">
                    <a:lumMod val="65000"/>
                    <a:lumOff val="35000"/>
                  </a:schemeClr>
                </a:solidFill>
                <a:latin typeface="Cambria" panose="02040503050406030204" pitchFamily="18" charset="0"/>
                <a:ea typeface="Cambria" panose="02040503050406030204" pitchFamily="18" charset="0"/>
              </a:defRPr>
            </a:lvl4pPr>
            <a:lvl5pPr>
              <a:defRPr>
                <a:solidFill>
                  <a:schemeClr val="tx1">
                    <a:lumMod val="65000"/>
                    <a:lumOff val="35000"/>
                  </a:schemeClr>
                </a:solidFill>
                <a:latin typeface="Cambria" panose="02040503050406030204" pitchFamily="18" charset="0"/>
                <a:ea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394F3F3-A57F-A859-3374-5D7C7B76D427}"/>
              </a:ext>
            </a:extLst>
          </p:cNvPr>
          <p:cNvSpPr>
            <a:spLocks noGrp="1"/>
          </p:cNvSpPr>
          <p:nvPr>
            <p:ph sz="half" idx="2"/>
          </p:nvPr>
        </p:nvSpPr>
        <p:spPr>
          <a:xfrm>
            <a:off x="6172200" y="1825626"/>
            <a:ext cx="5181600" cy="3435692"/>
          </a:xfrm>
          <a:prstGeom prst="rect">
            <a:avLst/>
          </a:prstGeom>
        </p:spPr>
        <p:txBody>
          <a:bodyPr/>
          <a:lstStyle>
            <a:lvl1pPr>
              <a:defRPr>
                <a:solidFill>
                  <a:schemeClr val="tx1">
                    <a:lumMod val="65000"/>
                    <a:lumOff val="35000"/>
                  </a:schemeClr>
                </a:solidFill>
                <a:latin typeface="Cambria" panose="02040503050406030204" pitchFamily="18" charset="0"/>
                <a:ea typeface="Cambria" panose="02040503050406030204" pitchFamily="18" charset="0"/>
              </a:defRPr>
            </a:lvl1pPr>
            <a:lvl2pPr>
              <a:defRPr>
                <a:solidFill>
                  <a:schemeClr val="tx1">
                    <a:lumMod val="65000"/>
                    <a:lumOff val="35000"/>
                  </a:schemeClr>
                </a:solidFill>
                <a:latin typeface="Cambria" panose="02040503050406030204" pitchFamily="18" charset="0"/>
                <a:ea typeface="Cambria" panose="02040503050406030204" pitchFamily="18" charset="0"/>
              </a:defRPr>
            </a:lvl2pPr>
            <a:lvl3pPr>
              <a:defRPr>
                <a:solidFill>
                  <a:schemeClr val="tx1">
                    <a:lumMod val="65000"/>
                    <a:lumOff val="35000"/>
                  </a:schemeClr>
                </a:solidFill>
                <a:latin typeface="Cambria" panose="02040503050406030204" pitchFamily="18" charset="0"/>
                <a:ea typeface="Cambria" panose="02040503050406030204" pitchFamily="18" charset="0"/>
              </a:defRPr>
            </a:lvl3pPr>
            <a:lvl4pPr>
              <a:defRPr>
                <a:solidFill>
                  <a:schemeClr val="tx1">
                    <a:lumMod val="65000"/>
                    <a:lumOff val="35000"/>
                  </a:schemeClr>
                </a:solidFill>
                <a:latin typeface="Cambria" panose="02040503050406030204" pitchFamily="18" charset="0"/>
                <a:ea typeface="Cambria" panose="02040503050406030204" pitchFamily="18" charset="0"/>
              </a:defRPr>
            </a:lvl4pPr>
            <a:lvl5pPr>
              <a:defRPr>
                <a:solidFill>
                  <a:schemeClr val="tx1">
                    <a:lumMod val="65000"/>
                    <a:lumOff val="35000"/>
                  </a:schemeClr>
                </a:solidFill>
                <a:latin typeface="Cambria" panose="02040503050406030204" pitchFamily="18" charset="0"/>
                <a:ea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Graphical user interface&#10;&#10;Description automatically generated with low confidence">
            <a:extLst>
              <a:ext uri="{FF2B5EF4-FFF2-40B4-BE49-F238E27FC236}">
                <a16:creationId xmlns:a16="http://schemas.microsoft.com/office/drawing/2014/main" id="{EE7E25C8-DD71-CCCF-654D-9A5D54C2B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357" y="5817157"/>
            <a:ext cx="2636520" cy="782617"/>
          </a:xfrm>
          <a:prstGeom prst="rect">
            <a:avLst/>
          </a:prstGeom>
        </p:spPr>
      </p:pic>
      <p:pic>
        <p:nvPicPr>
          <p:cNvPr id="9" name="Picture 8" descr="Logo, company name&#10;&#10;Description automatically generated">
            <a:extLst>
              <a:ext uri="{FF2B5EF4-FFF2-40B4-BE49-F238E27FC236}">
                <a16:creationId xmlns:a16="http://schemas.microsoft.com/office/drawing/2014/main" id="{BBE8EEE7-EF87-D776-AE3B-7EBA06A24A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86878" y="5410324"/>
            <a:ext cx="1476765" cy="1219374"/>
          </a:xfrm>
          <a:prstGeom prst="rect">
            <a:avLst/>
          </a:prstGeom>
        </p:spPr>
      </p:pic>
      <p:sp>
        <p:nvSpPr>
          <p:cNvPr id="10" name="TextBox 9">
            <a:extLst>
              <a:ext uri="{FF2B5EF4-FFF2-40B4-BE49-F238E27FC236}">
                <a16:creationId xmlns:a16="http://schemas.microsoft.com/office/drawing/2014/main" id="{7B0A5BEB-A382-3B05-75BB-E7669429F9CA}"/>
              </a:ext>
            </a:extLst>
          </p:cNvPr>
          <p:cNvSpPr txBox="1"/>
          <p:nvPr userDrawn="1"/>
        </p:nvSpPr>
        <p:spPr>
          <a:xfrm>
            <a:off x="1846222" y="6039188"/>
            <a:ext cx="9282667" cy="338554"/>
          </a:xfrm>
          <a:prstGeom prst="rect">
            <a:avLst/>
          </a:prstGeom>
          <a:noFill/>
        </p:spPr>
        <p:txBody>
          <a:bodyPr wrap="square" rtlCol="0">
            <a:spAutoFit/>
          </a:bodyPr>
          <a:lstStyle/>
          <a:p>
            <a:pPr lvl="0" algn="ctr"/>
            <a:r>
              <a:rPr lang="en-US" sz="1600" b="1">
                <a:solidFill>
                  <a:srgbClr val="003152"/>
                </a:solidFill>
                <a:latin typeface="Cambria" panose="02040503050406030204" pitchFamily="18" charset="0"/>
                <a:ea typeface="Cambria" panose="02040503050406030204" pitchFamily="18" charset="0"/>
              </a:rPr>
              <a:t>Emotionally Ready ~ Intellectually Ready ~ Practically Ready</a:t>
            </a:r>
          </a:p>
        </p:txBody>
      </p:sp>
    </p:spTree>
    <p:extLst>
      <p:ext uri="{BB962C8B-B14F-4D97-AF65-F5344CB8AC3E}">
        <p14:creationId xmlns:p14="http://schemas.microsoft.com/office/powerpoint/2010/main" val="1685863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7F67E-A5CC-9E69-A31D-18B0B6A2B13C}"/>
              </a:ext>
            </a:extLst>
          </p:cNvPr>
          <p:cNvSpPr>
            <a:spLocks noGrp="1"/>
          </p:cNvSpPr>
          <p:nvPr>
            <p:ph type="title" hasCustomPrompt="1"/>
          </p:nvPr>
        </p:nvSpPr>
        <p:spPr>
          <a:xfrm>
            <a:off x="839788" y="457200"/>
            <a:ext cx="3932237" cy="1600200"/>
          </a:xfrm>
          <a:prstGeom prst="rect">
            <a:avLst/>
          </a:prstGeom>
          <a:solidFill>
            <a:srgbClr val="003152"/>
          </a:solidFill>
        </p:spPr>
        <p:txBody>
          <a:bodyPr anchor="b"/>
          <a:lstStyle>
            <a:lvl1pPr>
              <a:lnSpc>
                <a:spcPct val="150000"/>
              </a:lnSpc>
              <a:defRPr sz="4400" b="1">
                <a:solidFill>
                  <a:schemeClr val="bg1"/>
                </a:solidFill>
                <a:latin typeface="Cambria" panose="02040503050406030204" pitchFamily="18" charset="0"/>
                <a:ea typeface="Cambria" panose="02040503050406030204" pitchFamily="18" charset="0"/>
              </a:defRPr>
            </a:lvl1pPr>
          </a:lstStyle>
          <a:p>
            <a:r>
              <a:rPr lang="en-US"/>
              <a:t>Title</a:t>
            </a:r>
            <a:endParaRPr lang="en-GB"/>
          </a:p>
        </p:txBody>
      </p:sp>
      <p:sp>
        <p:nvSpPr>
          <p:cNvPr id="3" name="Content Placeholder 2">
            <a:extLst>
              <a:ext uri="{FF2B5EF4-FFF2-40B4-BE49-F238E27FC236}">
                <a16:creationId xmlns:a16="http://schemas.microsoft.com/office/drawing/2014/main" id="{4416D86E-6ECE-D8BA-A627-508A3C8F893C}"/>
              </a:ext>
            </a:extLst>
          </p:cNvPr>
          <p:cNvSpPr>
            <a:spLocks noGrp="1"/>
          </p:cNvSpPr>
          <p:nvPr>
            <p:ph idx="1"/>
          </p:nvPr>
        </p:nvSpPr>
        <p:spPr>
          <a:xfrm>
            <a:off x="5183188" y="987426"/>
            <a:ext cx="6172200" cy="4323128"/>
          </a:xfrm>
          <a:prstGeom prst="rect">
            <a:avLst/>
          </a:prstGeom>
        </p:spPr>
        <p:txBody>
          <a:bodyPr/>
          <a:lstStyle>
            <a:lvl1pPr>
              <a:defRPr sz="3200">
                <a:solidFill>
                  <a:schemeClr val="tx1">
                    <a:lumMod val="65000"/>
                    <a:lumOff val="35000"/>
                  </a:schemeClr>
                </a:solidFill>
                <a:latin typeface="Cambria" panose="02040503050406030204" pitchFamily="18" charset="0"/>
                <a:ea typeface="Cambria" panose="02040503050406030204" pitchFamily="18" charset="0"/>
              </a:defRPr>
            </a:lvl1pPr>
            <a:lvl2pPr>
              <a:defRPr sz="2800">
                <a:solidFill>
                  <a:schemeClr val="tx1">
                    <a:lumMod val="65000"/>
                    <a:lumOff val="35000"/>
                  </a:schemeClr>
                </a:solidFill>
                <a:latin typeface="Cambria" panose="02040503050406030204" pitchFamily="18" charset="0"/>
                <a:ea typeface="Cambria" panose="02040503050406030204" pitchFamily="18" charset="0"/>
              </a:defRPr>
            </a:lvl2pPr>
            <a:lvl3pPr>
              <a:defRPr sz="2400">
                <a:solidFill>
                  <a:schemeClr val="tx1">
                    <a:lumMod val="65000"/>
                    <a:lumOff val="35000"/>
                  </a:schemeClr>
                </a:solidFill>
                <a:latin typeface="Cambria" panose="02040503050406030204" pitchFamily="18" charset="0"/>
                <a:ea typeface="Cambria" panose="02040503050406030204" pitchFamily="18" charset="0"/>
              </a:defRPr>
            </a:lvl3pPr>
            <a:lvl4pPr>
              <a:defRPr sz="2000">
                <a:solidFill>
                  <a:schemeClr val="tx1">
                    <a:lumMod val="65000"/>
                    <a:lumOff val="35000"/>
                  </a:schemeClr>
                </a:solidFill>
                <a:latin typeface="Cambria" panose="02040503050406030204" pitchFamily="18" charset="0"/>
                <a:ea typeface="Cambria" panose="02040503050406030204" pitchFamily="18" charset="0"/>
              </a:defRPr>
            </a:lvl4pPr>
            <a:lvl5pPr>
              <a:defRPr sz="2000">
                <a:solidFill>
                  <a:schemeClr val="tx1">
                    <a:lumMod val="65000"/>
                    <a:lumOff val="35000"/>
                  </a:schemeClr>
                </a:solidFill>
                <a:latin typeface="Cambria" panose="02040503050406030204" pitchFamily="18" charset="0"/>
                <a:ea typeface="Cambria" panose="02040503050406030204" pitchFamily="18"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8B66FB1-A997-90C4-C226-4C66AA3EF863}"/>
              </a:ext>
            </a:extLst>
          </p:cNvPr>
          <p:cNvSpPr>
            <a:spLocks noGrp="1"/>
          </p:cNvSpPr>
          <p:nvPr>
            <p:ph type="body" sz="half" idx="2" hasCustomPrompt="1"/>
          </p:nvPr>
        </p:nvSpPr>
        <p:spPr>
          <a:xfrm>
            <a:off x="839788" y="2049463"/>
            <a:ext cx="3932237" cy="3261092"/>
          </a:xfrm>
          <a:prstGeom prst="rect">
            <a:avLst/>
          </a:prstGeom>
          <a:solidFill>
            <a:srgbClr val="003152"/>
          </a:solidFill>
        </p:spPr>
        <p:txBody>
          <a:bodyPr>
            <a:normAutofit/>
          </a:bodyPr>
          <a:lstStyle>
            <a:lvl1pPr marL="0" indent="0">
              <a:lnSpc>
                <a:spcPct val="150000"/>
              </a:lnSpc>
              <a:buNone/>
              <a:defRPr sz="2800">
                <a:solidFill>
                  <a:schemeClr val="bg1"/>
                </a:solidFill>
                <a:latin typeface="Cambria" panose="02040503050406030204" pitchFamily="18" charset="0"/>
                <a:ea typeface="Cambria" panose="020405030504060302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pic>
        <p:nvPicPr>
          <p:cNvPr id="8" name="Picture 7" descr="Graphical user interface&#10;&#10;Description automatically generated with low confidence">
            <a:extLst>
              <a:ext uri="{FF2B5EF4-FFF2-40B4-BE49-F238E27FC236}">
                <a16:creationId xmlns:a16="http://schemas.microsoft.com/office/drawing/2014/main" id="{4B9C40B1-9251-78D5-E30C-AFD4665BA9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357" y="5817157"/>
            <a:ext cx="2636520" cy="782617"/>
          </a:xfrm>
          <a:prstGeom prst="rect">
            <a:avLst/>
          </a:prstGeom>
        </p:spPr>
      </p:pic>
      <p:pic>
        <p:nvPicPr>
          <p:cNvPr id="9" name="Picture 8" descr="Logo, company name&#10;&#10;Description automatically generated">
            <a:extLst>
              <a:ext uri="{FF2B5EF4-FFF2-40B4-BE49-F238E27FC236}">
                <a16:creationId xmlns:a16="http://schemas.microsoft.com/office/drawing/2014/main" id="{EE11FFA4-7C55-8A8E-FD72-BCF5528830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86878" y="5410324"/>
            <a:ext cx="1476765" cy="1219374"/>
          </a:xfrm>
          <a:prstGeom prst="rect">
            <a:avLst/>
          </a:prstGeom>
        </p:spPr>
      </p:pic>
      <p:sp>
        <p:nvSpPr>
          <p:cNvPr id="10" name="TextBox 9">
            <a:extLst>
              <a:ext uri="{FF2B5EF4-FFF2-40B4-BE49-F238E27FC236}">
                <a16:creationId xmlns:a16="http://schemas.microsoft.com/office/drawing/2014/main" id="{7ADA0D7F-6C57-5EF3-1B1A-FB3B5ED798A4}"/>
              </a:ext>
            </a:extLst>
          </p:cNvPr>
          <p:cNvSpPr txBox="1"/>
          <p:nvPr userDrawn="1"/>
        </p:nvSpPr>
        <p:spPr>
          <a:xfrm>
            <a:off x="1846222" y="6039188"/>
            <a:ext cx="9282667" cy="338554"/>
          </a:xfrm>
          <a:prstGeom prst="rect">
            <a:avLst/>
          </a:prstGeom>
          <a:noFill/>
        </p:spPr>
        <p:txBody>
          <a:bodyPr wrap="square" rtlCol="0">
            <a:spAutoFit/>
          </a:bodyPr>
          <a:lstStyle/>
          <a:p>
            <a:pPr lvl="0" algn="ctr"/>
            <a:r>
              <a:rPr lang="en-US" sz="1600" b="1">
                <a:solidFill>
                  <a:srgbClr val="003152"/>
                </a:solidFill>
                <a:latin typeface="Cambria" panose="02040503050406030204" pitchFamily="18" charset="0"/>
                <a:ea typeface="Cambria" panose="02040503050406030204" pitchFamily="18" charset="0"/>
              </a:rPr>
              <a:t>Emotionally Ready ~ Intellectually Ready ~ Practically Ready</a:t>
            </a:r>
          </a:p>
        </p:txBody>
      </p:sp>
    </p:spTree>
    <p:extLst>
      <p:ext uri="{BB962C8B-B14F-4D97-AF65-F5344CB8AC3E}">
        <p14:creationId xmlns:p14="http://schemas.microsoft.com/office/powerpoint/2010/main" val="35080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5CD03C-E6C8-EE4E-4FBB-AD1EDD40A240}"/>
              </a:ext>
            </a:extLst>
          </p:cNvPr>
          <p:cNvSpPr>
            <a:spLocks noGrp="1"/>
          </p:cNvSpPr>
          <p:nvPr>
            <p:ph type="title" hasCustomPrompt="1"/>
          </p:nvPr>
        </p:nvSpPr>
        <p:spPr>
          <a:xfrm>
            <a:off x="838200" y="365125"/>
            <a:ext cx="10515600" cy="1325563"/>
          </a:xfrm>
          <a:prstGeom prst="rect">
            <a:avLst/>
          </a:prstGeom>
          <a:solidFill>
            <a:srgbClr val="003152"/>
          </a:solidFill>
        </p:spPr>
        <p:txBody>
          <a:bodyPr/>
          <a:lstStyle>
            <a:lvl1pPr>
              <a:lnSpc>
                <a:spcPct val="150000"/>
              </a:lnSpc>
              <a:defRPr b="1">
                <a:solidFill>
                  <a:schemeClr val="bg1"/>
                </a:solidFill>
                <a:latin typeface="Cambria" panose="02040503050406030204" pitchFamily="18" charset="0"/>
                <a:ea typeface="Cambria" panose="02040503050406030204" pitchFamily="18" charset="0"/>
              </a:defRPr>
            </a:lvl1pPr>
          </a:lstStyle>
          <a:p>
            <a:r>
              <a:rPr lang="en-US"/>
              <a:t>Contact us</a:t>
            </a:r>
            <a:endParaRPr lang="en-GB"/>
          </a:p>
        </p:txBody>
      </p:sp>
      <p:pic>
        <p:nvPicPr>
          <p:cNvPr id="4" name="Picture 3" descr="A picture containing text&#10;&#10;Description automatically generated">
            <a:extLst>
              <a:ext uri="{FF2B5EF4-FFF2-40B4-BE49-F238E27FC236}">
                <a16:creationId xmlns:a16="http://schemas.microsoft.com/office/drawing/2014/main" id="{647195C4-685E-30B3-BE13-FEF9C84942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51018" y="2572510"/>
            <a:ext cx="5602235" cy="1712979"/>
          </a:xfrm>
          <a:prstGeom prst="rect">
            <a:avLst/>
          </a:prstGeom>
        </p:spPr>
      </p:pic>
      <p:sp>
        <p:nvSpPr>
          <p:cNvPr id="6" name="TextBox 5">
            <a:extLst>
              <a:ext uri="{FF2B5EF4-FFF2-40B4-BE49-F238E27FC236}">
                <a16:creationId xmlns:a16="http://schemas.microsoft.com/office/drawing/2014/main" id="{F366BC3C-89A5-B19B-3335-E46B262573E4}"/>
              </a:ext>
            </a:extLst>
          </p:cNvPr>
          <p:cNvSpPr txBox="1"/>
          <p:nvPr userDrawn="1"/>
        </p:nvSpPr>
        <p:spPr>
          <a:xfrm>
            <a:off x="2951018" y="4686759"/>
            <a:ext cx="6096000" cy="1446550"/>
          </a:xfrm>
          <a:prstGeom prst="rect">
            <a:avLst/>
          </a:prstGeom>
          <a:noFill/>
        </p:spPr>
        <p:txBody>
          <a:bodyPr wrap="square">
            <a:spAutoFit/>
          </a:bodyPr>
          <a:lstStyle/>
          <a:p>
            <a:pPr algn="ctr"/>
            <a:r>
              <a:rPr lang="en-GB" sz="4400" b="1">
                <a:solidFill>
                  <a:srgbClr val="003152"/>
                </a:solidFill>
                <a:latin typeface="Cambria" panose="02040503050406030204" pitchFamily="18" charset="0"/>
                <a:ea typeface="Cambria" panose="02040503050406030204" pitchFamily="18" charset="0"/>
                <a:hlinkClick r:id="rId3">
                  <a:extLst>
                    <a:ext uri="{A12FA001-AC4F-418D-AE19-62706E023703}">
                      <ahyp:hlinkClr xmlns:ahyp="http://schemas.microsoft.com/office/drawing/2018/hyperlinkcolor" val="tx"/>
                    </a:ext>
                  </a:extLst>
                </a:hlinkClick>
              </a:rPr>
              <a:t>www.royal-school.org</a:t>
            </a:r>
            <a:endParaRPr lang="en-GB" sz="4400" b="1">
              <a:solidFill>
                <a:srgbClr val="003152"/>
              </a:solidFill>
              <a:latin typeface="Cambria" panose="02040503050406030204" pitchFamily="18" charset="0"/>
              <a:ea typeface="Cambria" panose="02040503050406030204" pitchFamily="18" charset="0"/>
            </a:endParaRPr>
          </a:p>
          <a:p>
            <a:pPr algn="ctr"/>
            <a:r>
              <a:rPr lang="en-GB" sz="4400" b="1" i="0">
                <a:solidFill>
                  <a:srgbClr val="003152"/>
                </a:solidFill>
                <a:effectLst/>
                <a:latin typeface="Cambria" panose="02040503050406030204" pitchFamily="18" charset="0"/>
                <a:ea typeface="Cambria" panose="02040503050406030204" pitchFamily="18" charset="0"/>
                <a:cs typeface="Assistant" pitchFamily="2" charset="-79"/>
              </a:rPr>
              <a:t>01428 605805 </a:t>
            </a:r>
            <a:r>
              <a:rPr lang="en-GB" sz="4400" b="1">
                <a:solidFill>
                  <a:srgbClr val="003152"/>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51634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3">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0190F5F1-1A3C-4B7D-9990-1FF5D7535168}"/>
              </a:ext>
            </a:extLst>
          </p:cNvPr>
          <p:cNvSpPr/>
          <p:nvPr/>
        </p:nvSpPr>
        <p:spPr>
          <a:xfrm>
            <a:off x="6096000" y="1231770"/>
            <a:ext cx="5712877" cy="4851660"/>
          </a:xfrm>
          <a:prstGeom prst="rect">
            <a:avLst/>
          </a:prstGeom>
          <a:solidFill>
            <a:srgbClr val="FBC651"/>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1AACF84C-BCD1-46AF-9CC9-FE5CF8398CC9}"/>
              </a:ext>
            </a:extLst>
          </p:cNvPr>
          <p:cNvSpPr txBox="1">
            <a:spLocks noGrp="1"/>
          </p:cNvSpPr>
          <p:nvPr>
            <p:ph type="title"/>
          </p:nvPr>
        </p:nvSpPr>
        <p:spPr>
          <a:xfrm>
            <a:off x="383124" y="740835"/>
            <a:ext cx="5109569" cy="1316564"/>
          </a:xfrm>
        </p:spPr>
        <p:txBody>
          <a:bodyPr/>
          <a:lstStyle>
            <a:lvl1pPr>
              <a:defRPr sz="3200"/>
            </a:lvl1pPr>
          </a:lstStyle>
          <a:p>
            <a:pPr lvl="0"/>
            <a:r>
              <a:rPr lang="en-GB"/>
              <a:t>Click to edit </a:t>
            </a:r>
            <a:br>
              <a:rPr lang="en-GB"/>
            </a:br>
            <a:r>
              <a:rPr lang="en-GB"/>
              <a:t>Master title style</a:t>
            </a:r>
            <a:endParaRPr lang="en-US"/>
          </a:p>
        </p:txBody>
      </p:sp>
      <p:sp>
        <p:nvSpPr>
          <p:cNvPr id="4" name="Picture Placeholder 2">
            <a:extLst>
              <a:ext uri="{FF2B5EF4-FFF2-40B4-BE49-F238E27FC236}">
                <a16:creationId xmlns:a16="http://schemas.microsoft.com/office/drawing/2014/main" id="{7302D36D-9084-432E-B6C0-171171741A6A}"/>
              </a:ext>
            </a:extLst>
          </p:cNvPr>
          <p:cNvSpPr txBox="1">
            <a:spLocks noGrp="1"/>
          </p:cNvSpPr>
          <p:nvPr>
            <p:ph type="pic" idx="1"/>
          </p:nvPr>
        </p:nvSpPr>
        <p:spPr>
          <a:xfrm>
            <a:off x="6442096" y="1558566"/>
            <a:ext cx="5020689" cy="4078577"/>
          </a:xfrm>
        </p:spPr>
        <p:txBody>
          <a:bodyPr/>
          <a:lstStyle>
            <a:lvl1pPr marL="0" indent="0">
              <a:buNone/>
              <a:defRPr sz="1600"/>
            </a:lvl1pPr>
          </a:lstStyle>
          <a:p>
            <a:pPr lvl="0"/>
            <a:r>
              <a:rPr lang="en-US"/>
              <a:t>Click icon to add picture</a:t>
            </a:r>
          </a:p>
        </p:txBody>
      </p:sp>
      <p:sp>
        <p:nvSpPr>
          <p:cNvPr id="5" name="Text Placeholder 3">
            <a:extLst>
              <a:ext uri="{FF2B5EF4-FFF2-40B4-BE49-F238E27FC236}">
                <a16:creationId xmlns:a16="http://schemas.microsoft.com/office/drawing/2014/main" id="{95A53CE3-BFC3-4D72-A272-17403723A1F0}"/>
              </a:ext>
            </a:extLst>
          </p:cNvPr>
          <p:cNvSpPr txBox="1">
            <a:spLocks noGrp="1"/>
          </p:cNvSpPr>
          <p:nvPr>
            <p:ph type="body" idx="2"/>
          </p:nvPr>
        </p:nvSpPr>
        <p:spPr>
          <a:xfrm>
            <a:off x="383124" y="2057400"/>
            <a:ext cx="5109569" cy="3811584"/>
          </a:xfrm>
        </p:spPr>
        <p:txBody>
          <a:bodyPr/>
          <a:lstStyle>
            <a:lvl1pPr marL="0" indent="0">
              <a:buNone/>
              <a:defRPr sz="1200"/>
            </a:lvl1pPr>
          </a:lstStyle>
          <a:p>
            <a:pPr lvl="0"/>
            <a:r>
              <a:rPr lang="en-US"/>
              <a:t>Click to edit Master text styles</a:t>
            </a:r>
          </a:p>
        </p:txBody>
      </p:sp>
      <p:sp>
        <p:nvSpPr>
          <p:cNvPr id="6" name="Rectangle 13">
            <a:extLst>
              <a:ext uri="{FF2B5EF4-FFF2-40B4-BE49-F238E27FC236}">
                <a16:creationId xmlns:a16="http://schemas.microsoft.com/office/drawing/2014/main" id="{0CCCAF1F-3975-426F-A024-509B68B3B79F}"/>
              </a:ext>
            </a:extLst>
          </p:cNvPr>
          <p:cNvSpPr/>
          <p:nvPr/>
        </p:nvSpPr>
        <p:spPr>
          <a:xfrm>
            <a:off x="10758196" y="5958742"/>
            <a:ext cx="1050693" cy="131100"/>
          </a:xfrm>
          <a:prstGeom prst="rect">
            <a:avLst/>
          </a:prstGeom>
          <a:solidFill>
            <a:srgbClr val="1F2834"/>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Date Placeholder 4">
            <a:extLst>
              <a:ext uri="{FF2B5EF4-FFF2-40B4-BE49-F238E27FC236}">
                <a16:creationId xmlns:a16="http://schemas.microsoft.com/office/drawing/2014/main" id="{DF89107E-1ECD-4784-9E67-35C116B75D8B}"/>
              </a:ext>
            </a:extLst>
          </p:cNvPr>
          <p:cNvSpPr txBox="1">
            <a:spLocks noGrp="1"/>
          </p:cNvSpPr>
          <p:nvPr>
            <p:ph type="dt" sz="half" idx="7"/>
          </p:nvPr>
        </p:nvSpPr>
        <p:spPr/>
        <p:txBody>
          <a:bodyPr/>
          <a:lstStyle>
            <a:lvl1pPr>
              <a:defRPr/>
            </a:lvl1pPr>
          </a:lstStyle>
          <a:p>
            <a:pPr lvl="0"/>
            <a:fld id="{6EFE0D5F-4547-4735-A8C8-66D4E9406E04}" type="datetime4">
              <a:rPr lang="en-GB"/>
              <a:pPr lvl="0"/>
              <a:t>23 February 2023</a:t>
            </a:fld>
            <a:endParaRPr lang="en-US"/>
          </a:p>
        </p:txBody>
      </p:sp>
      <p:sp>
        <p:nvSpPr>
          <p:cNvPr id="8" name="Footer Placeholder 5">
            <a:extLst>
              <a:ext uri="{FF2B5EF4-FFF2-40B4-BE49-F238E27FC236}">
                <a16:creationId xmlns:a16="http://schemas.microsoft.com/office/drawing/2014/main" id="{C00A5298-36AC-4C64-8089-0A936677960B}"/>
              </a:ext>
            </a:extLst>
          </p:cNvPr>
          <p:cNvSpPr txBox="1">
            <a:spLocks noGrp="1"/>
          </p:cNvSpPr>
          <p:nvPr>
            <p:ph type="ftr" sz="quarter" idx="9"/>
          </p:nvPr>
        </p:nvSpPr>
        <p:spPr/>
        <p:txBody>
          <a:bodyPr/>
          <a:lstStyle>
            <a:lvl1pPr>
              <a:defRPr/>
            </a:lvl1pPr>
          </a:lstStyle>
          <a:p>
            <a:pPr lvl="0"/>
            <a:r>
              <a:rPr lang="en-US"/>
              <a:t>Security marking: PUBLIC/INTERNAL USE ONLY/CONFIDENTIAL</a:t>
            </a:r>
          </a:p>
        </p:txBody>
      </p:sp>
      <p:sp>
        <p:nvSpPr>
          <p:cNvPr id="9" name="Slide Number Placeholder 6">
            <a:extLst>
              <a:ext uri="{FF2B5EF4-FFF2-40B4-BE49-F238E27FC236}">
                <a16:creationId xmlns:a16="http://schemas.microsoft.com/office/drawing/2014/main" id="{E8285731-AAF2-4880-B301-23F4F222A386}"/>
              </a:ext>
            </a:extLst>
          </p:cNvPr>
          <p:cNvSpPr txBox="1">
            <a:spLocks noGrp="1"/>
          </p:cNvSpPr>
          <p:nvPr>
            <p:ph type="sldNum" sz="quarter" idx="8"/>
          </p:nvPr>
        </p:nvSpPr>
        <p:spPr/>
        <p:txBody>
          <a:bodyPr/>
          <a:lstStyle>
            <a:lvl1pPr>
              <a:defRPr/>
            </a:lvl1pPr>
          </a:lstStyle>
          <a:p>
            <a:pPr lvl="0"/>
            <a:r>
              <a:rPr lang="en-US"/>
              <a:t>|   </a:t>
            </a:r>
            <a:fld id="{6270AF2D-6FCC-494F-9AD0-BE8D7F806805}" type="slidenum">
              <a:t>‹#›</a:t>
            </a:fld>
            <a:endParaRPr lang="en-US"/>
          </a:p>
        </p:txBody>
      </p:sp>
    </p:spTree>
    <p:extLst>
      <p:ext uri="{BB962C8B-B14F-4D97-AF65-F5344CB8AC3E}">
        <p14:creationId xmlns:p14="http://schemas.microsoft.com/office/powerpoint/2010/main" val="369806405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lank 3">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01845440-B4DC-4E97-8223-9F2C437D91EB}"/>
              </a:ext>
            </a:extLst>
          </p:cNvPr>
          <p:cNvSpPr/>
          <p:nvPr/>
        </p:nvSpPr>
        <p:spPr>
          <a:xfrm>
            <a:off x="0" y="6176967"/>
            <a:ext cx="12192000" cy="681032"/>
          </a:xfrm>
          <a:prstGeom prst="rect">
            <a:avLst/>
          </a:prstGeom>
          <a:solidFill>
            <a:srgbClr val="836CD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1F2834"/>
              </a:solidFill>
              <a:uFillTx/>
              <a:latin typeface="Calibri"/>
            </a:endParaRPr>
          </a:p>
        </p:txBody>
      </p:sp>
      <p:sp>
        <p:nvSpPr>
          <p:cNvPr id="3" name="Date Placeholder 3">
            <a:extLst>
              <a:ext uri="{FF2B5EF4-FFF2-40B4-BE49-F238E27FC236}">
                <a16:creationId xmlns:a16="http://schemas.microsoft.com/office/drawing/2014/main" id="{ED041414-3DC6-4485-9995-3C248786741D}"/>
              </a:ext>
            </a:extLst>
          </p:cNvPr>
          <p:cNvSpPr txBox="1">
            <a:spLocks noGrp="1"/>
          </p:cNvSpPr>
          <p:nvPr>
            <p:ph type="dt" sz="half" idx="7"/>
          </p:nvPr>
        </p:nvSpPr>
        <p:spPr/>
        <p:txBody>
          <a:bodyPr/>
          <a:lstStyle>
            <a:lvl1pPr>
              <a:defRPr>
                <a:solidFill>
                  <a:srgbClr val="FFFFFF"/>
                </a:solidFill>
              </a:defRPr>
            </a:lvl1pPr>
          </a:lstStyle>
          <a:p>
            <a:pPr lvl="0"/>
            <a:fld id="{01AC8C6E-89AC-4755-8905-99176215DD2C}" type="datetime4">
              <a:rPr lang="en-GB"/>
              <a:pPr lvl="0"/>
              <a:t>23 February 2023</a:t>
            </a:fld>
            <a:endParaRPr lang="en-US"/>
          </a:p>
        </p:txBody>
      </p:sp>
      <p:sp>
        <p:nvSpPr>
          <p:cNvPr id="4" name="Slide Number Placeholder 5">
            <a:extLst>
              <a:ext uri="{FF2B5EF4-FFF2-40B4-BE49-F238E27FC236}">
                <a16:creationId xmlns:a16="http://schemas.microsoft.com/office/drawing/2014/main" id="{5EA79B8A-5D09-4AF3-ACDE-249906CDE3BC}"/>
              </a:ext>
            </a:extLst>
          </p:cNvPr>
          <p:cNvSpPr txBox="1">
            <a:spLocks noGrp="1"/>
          </p:cNvSpPr>
          <p:nvPr>
            <p:ph type="sldNum" sz="quarter" idx="8"/>
          </p:nvPr>
        </p:nvSpPr>
        <p:spPr/>
        <p:txBody>
          <a:bodyPr/>
          <a:lstStyle>
            <a:lvl1pPr>
              <a:defRPr>
                <a:solidFill>
                  <a:srgbClr val="FFFFFF"/>
                </a:solidFill>
              </a:defRPr>
            </a:lvl1pPr>
          </a:lstStyle>
          <a:p>
            <a:pPr lvl="0"/>
            <a:r>
              <a:rPr lang="en-US"/>
              <a:t>|   </a:t>
            </a:r>
            <a:fld id="{53CD308F-235A-42A6-912B-6C678B004F48}" type="slidenum">
              <a:t>‹#›</a:t>
            </a:fld>
            <a:endParaRPr lang="en-US"/>
          </a:p>
        </p:txBody>
      </p:sp>
      <p:sp>
        <p:nvSpPr>
          <p:cNvPr id="5" name="Footer Placeholder 4">
            <a:extLst>
              <a:ext uri="{FF2B5EF4-FFF2-40B4-BE49-F238E27FC236}">
                <a16:creationId xmlns:a16="http://schemas.microsoft.com/office/drawing/2014/main" id="{4A73FCAE-0C11-40A4-BC76-CEBD3F9632CB}"/>
              </a:ext>
            </a:extLst>
          </p:cNvPr>
          <p:cNvSpPr txBox="1">
            <a:spLocks noGrp="1"/>
          </p:cNvSpPr>
          <p:nvPr>
            <p:ph type="ftr" sz="quarter" idx="9"/>
          </p:nvPr>
        </p:nvSpPr>
        <p:spPr>
          <a:xfrm>
            <a:off x="383121" y="6405030"/>
            <a:ext cx="5976835" cy="301788"/>
          </a:xfrm>
        </p:spPr>
        <p:txBody>
          <a:bodyPr/>
          <a:lstStyle>
            <a:lvl1pPr>
              <a:defRPr>
                <a:solidFill>
                  <a:srgbClr val="FFFFFF"/>
                </a:solidFill>
              </a:defRPr>
            </a:lvl1pPr>
          </a:lstStyle>
          <a:p>
            <a:pPr lvl="0"/>
            <a:r>
              <a:rPr lang="en-US"/>
              <a:t>Security marking: PUBLIC/INTERNAL USE ONLY/CONFIDENTIAL</a:t>
            </a:r>
          </a:p>
        </p:txBody>
      </p:sp>
    </p:spTree>
    <p:extLst>
      <p:ext uri="{BB962C8B-B14F-4D97-AF65-F5344CB8AC3E}">
        <p14:creationId xmlns:p14="http://schemas.microsoft.com/office/powerpoint/2010/main" val="358106108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6858000"/>
          </a:xfrm>
          <a:noFill/>
        </p:spPr>
        <p:txBody>
          <a:bodyPr/>
          <a:lstStyle>
            <a:lvl1pPr>
              <a:defRPr>
                <a:solidFill>
                  <a:schemeClr val="bg1"/>
                </a:solidFill>
              </a:defRPr>
            </a:lvl1p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3" y="6486861"/>
            <a:ext cx="3123463" cy="314629"/>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23 February 2023</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1"/>
            <a:ext cx="733629" cy="301789"/>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2" y="6498791"/>
            <a:ext cx="5976833" cy="301789"/>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endParaRPr lang="en-US" b="1" dirty="0"/>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6" y="1186380"/>
            <a:ext cx="5346700" cy="4834467"/>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10819120" y="441986"/>
            <a:ext cx="989763" cy="298500"/>
          </a:xfrm>
          <a:prstGeom prst="rect">
            <a:avLst/>
          </a:prstGeom>
        </p:spPr>
      </p:pic>
    </p:spTree>
    <p:extLst>
      <p:ext uri="{BB962C8B-B14F-4D97-AF65-F5344CB8AC3E}">
        <p14:creationId xmlns:p14="http://schemas.microsoft.com/office/powerpoint/2010/main" val="2786690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10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9" r:id="rId4"/>
    <p:sldLayoutId id="2147483656" r:id="rId5"/>
    <p:sldLayoutId id="2147483660" r:id="rId6"/>
    <p:sldLayoutId id="2147483661" r:id="rId7"/>
    <p:sldLayoutId id="2147483662" r:id="rId8"/>
    <p:sldLayoutId id="2147483663" r:id="rId9"/>
    <p:sldLayoutId id="2147483664" r:id="rId10"/>
    <p:sldLayoutId id="2147483666" r:id="rId11"/>
    <p:sldLayoutId id="2147483667" r:id="rId12"/>
    <p:sldLayoutId id="2147483668" r:id="rId13"/>
    <p:sldLayoutId id="2147483669" r:id="rId14"/>
    <p:sldLayoutId id="2147483670" r:id="rId15"/>
    <p:sldLayoutId id="214748367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hyperlink" Target="http://www.ucas.com/parents"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v.uk/apply-for-student-finance/parents-and-partners" TargetMode="External"/><Relationship Id="rId2" Type="http://schemas.openxmlformats.org/officeDocument/2006/relationships/hyperlink" Target="https://www.gov.uk/student-finance-register-login" TargetMode="External"/><Relationship Id="rId1" Type="http://schemas.openxmlformats.org/officeDocument/2006/relationships/slideLayout" Target="../slideLayouts/slideLayout4.xml"/><Relationship Id="rId4" Type="http://schemas.openxmlformats.org/officeDocument/2006/relationships/hyperlink" Target="https://www.gov.uk/support-child-or-partners-student-finance-applicati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hyperlink" Target="https://www.ucas.com/undergraduate/what-and-where-study/ucas-hub-live" TargetMode="External"/><Relationship Id="rId2" Type="http://schemas.openxmlformats.org/officeDocument/2006/relationships/hyperlink" Target="https://www.ucas.com/chat-to-students" TargetMode="Externa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hyperlink" Target="https://www.ucas.com/careers/careers-quiz" TargetMode="External"/></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8.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realgap.co.uk/experiences-adventures" TargetMode="External"/><Relationship Id="rId7" Type="http://schemas.openxmlformats.org/officeDocument/2006/relationships/image" Target="../media/image32.jpeg"/><Relationship Id="rId2" Type="http://schemas.openxmlformats.org/officeDocument/2006/relationships/hyperlink" Target="https://yearoutgroup.org/" TargetMode="External"/><Relationship Id="rId1" Type="http://schemas.openxmlformats.org/officeDocument/2006/relationships/slideLayout" Target="../slideLayouts/slideLayout2.xml"/><Relationship Id="rId6" Type="http://schemas.openxmlformats.org/officeDocument/2006/relationships/hyperlink" Target="https://www.studentladder.co.uk/" TargetMode="External"/><Relationship Id="rId5" Type="http://schemas.openxmlformats.org/officeDocument/2006/relationships/hyperlink" Target="https://www.surreyvolunteering.com/" TargetMode="External"/><Relationship Id="rId4" Type="http://schemas.openxmlformats.org/officeDocument/2006/relationships/hyperlink" Target="https://www.bunac.org/uk"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9.xml"/><Relationship Id="rId1" Type="http://schemas.openxmlformats.org/officeDocument/2006/relationships/tags" Target="../tags/tag10.xml"/><Relationship Id="rId6" Type="http://schemas.openxmlformats.org/officeDocument/2006/relationships/image" Target="../media/image34.png"/><Relationship Id="rId5" Type="http://schemas.openxmlformats.org/officeDocument/2006/relationships/hyperlink" Target="https://careerfinder.ucas.com/" TargetMode="External"/><Relationship Id="rId4" Type="http://schemas.openxmlformats.org/officeDocument/2006/relationships/hyperlink" Target="https://www.ucas.com/understanding-apprenticeship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notesSlide" Target="../notesSlides/notesSlide11.xml"/><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44.png"/><Relationship Id="rId19" Type="http://schemas.openxmlformats.org/officeDocument/2006/relationships/image" Target="../media/image53.png"/><Relationship Id="rId31" Type="http://schemas.openxmlformats.org/officeDocument/2006/relationships/image" Target="../media/image6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hyperlink" Target="about:blank" TargetMode="Externa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s://amazingapprenticeships.com/" TargetMode="External"/><Relationship Id="rId7"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about:blank" TargetMode="External"/><Relationship Id="rId3" Type="http://schemas.openxmlformats.org/officeDocument/2006/relationships/hyperlink" Target="http://www.apprenticeshipguide.co.uk/" TargetMode="External"/><Relationship Id="rId7" Type="http://schemas.openxmlformats.org/officeDocument/2006/relationships/hyperlink" Target="http://www.thebigchoice.com/" TargetMode="External"/><Relationship Id="rId2" Type="http://schemas.openxmlformats.org/officeDocument/2006/relationships/hyperlink" Target="http://www.notgoingtouni.co.uk/" TargetMode="External"/><Relationship Id="rId1" Type="http://schemas.openxmlformats.org/officeDocument/2006/relationships/slideLayout" Target="../slideLayouts/slideLayout2.xml"/><Relationship Id="rId6" Type="http://schemas.openxmlformats.org/officeDocument/2006/relationships/hyperlink" Target="http://www.future-talent.com/" TargetMode="External"/><Relationship Id="rId5" Type="http://schemas.openxmlformats.org/officeDocument/2006/relationships/hyperlink" Target="http://www.getmyfirstjob.co.uk/" TargetMode="External"/><Relationship Id="rId4" Type="http://schemas.openxmlformats.org/officeDocument/2006/relationships/hyperlink" Target="http://www.allaboutschoolleavers.co.uk/"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9.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83803D-211A-13DF-911D-76B68FC3A986}"/>
              </a:ext>
            </a:extLst>
          </p:cNvPr>
          <p:cNvSpPr>
            <a:spLocks noGrp="1"/>
          </p:cNvSpPr>
          <p:nvPr>
            <p:ph type="title"/>
          </p:nvPr>
        </p:nvSpPr>
        <p:spPr/>
        <p:txBody>
          <a:bodyPr/>
          <a:lstStyle/>
          <a:p>
            <a:br>
              <a:rPr lang="en-GB" altLang="en-US" dirty="0">
                <a:cs typeface="Arial" charset="0"/>
              </a:rPr>
            </a:br>
            <a:r>
              <a:rPr lang="en-GB" altLang="en-US" dirty="0">
                <a:cs typeface="Arial"/>
              </a:rPr>
              <a:t>Careers Evening</a:t>
            </a:r>
            <a:br>
              <a:rPr lang="en-GB" altLang="en-US" dirty="0">
                <a:cs typeface="Arial" charset="0"/>
              </a:rPr>
            </a:br>
            <a:r>
              <a:rPr lang="en-GB" altLang="en-US" dirty="0">
                <a:cs typeface="Arial"/>
              </a:rPr>
              <a:t>Careers Evening</a:t>
            </a:r>
            <a:br>
              <a:rPr lang="en-GB" altLang="en-US" dirty="0">
                <a:cs typeface="Arial"/>
              </a:rPr>
            </a:br>
            <a:br>
              <a:rPr lang="en-GB" altLang="en-US" dirty="0">
                <a:cs typeface="Arial" charset="0"/>
              </a:rPr>
            </a:br>
            <a:r>
              <a:rPr lang="en-GB" altLang="en-US" dirty="0">
                <a:cs typeface="Arial"/>
              </a:rPr>
              <a:t>Katharine Fry</a:t>
            </a:r>
            <a:br>
              <a:rPr lang="en-GB" sz="4400" b="1" dirty="0"/>
            </a:br>
            <a:endParaRPr lang="en-GB" dirty="0"/>
          </a:p>
        </p:txBody>
      </p:sp>
      <p:sp>
        <p:nvSpPr>
          <p:cNvPr id="5" name="Content Placeholder 2">
            <a:extLst>
              <a:ext uri="{FF2B5EF4-FFF2-40B4-BE49-F238E27FC236}">
                <a16:creationId xmlns:a16="http://schemas.microsoft.com/office/drawing/2014/main" id="{CCDA4893-6C44-8247-25F3-98311DEAB6A8}"/>
              </a:ext>
            </a:extLst>
          </p:cNvPr>
          <p:cNvSpPr>
            <a:spLocks noGrp="1"/>
          </p:cNvSpPr>
          <p:nvPr>
            <p:ph idx="1"/>
          </p:nvPr>
        </p:nvSpPr>
        <p:spPr>
          <a:xfrm>
            <a:off x="838200" y="1825625"/>
            <a:ext cx="10515600" cy="3498850"/>
          </a:xfrm>
        </p:spPr>
        <p:txBody>
          <a:bodyPr/>
          <a:lstStyle/>
          <a:p>
            <a:pPr marL="0" indent="0">
              <a:buNone/>
            </a:pPr>
            <a:r>
              <a:rPr lang="en-GB" altLang="en-US" sz="7200" b="1" dirty="0">
                <a:solidFill>
                  <a:schemeClr val="tx1"/>
                </a:solidFill>
                <a:cs typeface="Arial"/>
              </a:rPr>
              <a:t>UCAS and </a:t>
            </a:r>
            <a:br>
              <a:rPr lang="en-GB" altLang="en-US" sz="7200" b="1" dirty="0">
                <a:solidFill>
                  <a:schemeClr val="tx1"/>
                </a:solidFill>
                <a:cs typeface="Arial" charset="0"/>
              </a:rPr>
            </a:br>
            <a:r>
              <a:rPr lang="en-GB" altLang="en-US" sz="7200" b="1" dirty="0">
                <a:solidFill>
                  <a:schemeClr val="tx1"/>
                </a:solidFill>
                <a:cs typeface="Arial"/>
              </a:rPr>
              <a:t>Careers Evening</a:t>
            </a:r>
            <a:br>
              <a:rPr lang="en-GB" altLang="en-US" sz="4800" b="1" dirty="0">
                <a:solidFill>
                  <a:schemeClr val="tx1"/>
                </a:solidFill>
                <a:cs typeface="Arial"/>
              </a:rPr>
            </a:br>
            <a:br>
              <a:rPr lang="en-GB" altLang="en-US" sz="4800" b="1" dirty="0">
                <a:solidFill>
                  <a:schemeClr val="tx1"/>
                </a:solidFill>
                <a:cs typeface="Arial" charset="0"/>
              </a:rPr>
            </a:br>
            <a:r>
              <a:rPr lang="en-GB" altLang="en-US" sz="4800" b="1" dirty="0">
                <a:solidFill>
                  <a:schemeClr val="tx1"/>
                </a:solidFill>
                <a:cs typeface="Arial"/>
              </a:rPr>
              <a:t>Katharine Fry</a:t>
            </a:r>
            <a:endParaRPr lang="en-GB" sz="4800" b="1" dirty="0">
              <a:solidFill>
                <a:schemeClr val="tx1"/>
              </a:solidFill>
            </a:endParaRPr>
          </a:p>
        </p:txBody>
      </p:sp>
    </p:spTree>
    <p:extLst>
      <p:ext uri="{BB962C8B-B14F-4D97-AF65-F5344CB8AC3E}">
        <p14:creationId xmlns:p14="http://schemas.microsoft.com/office/powerpoint/2010/main" val="2852987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635685" y="491356"/>
            <a:ext cx="3832177" cy="987423"/>
          </a:xfrm>
        </p:spPr>
        <p:txBody>
          <a:bodyPr>
            <a:normAutofit/>
          </a:bodyPr>
          <a:lstStyle/>
          <a:p>
            <a:pPr lvl="0"/>
            <a:r>
              <a:rPr lang="en-GB" sz="3600" b="1" dirty="0">
                <a:solidFill>
                  <a:srgbClr val="003152"/>
                </a:solidFill>
                <a:latin typeface="Cambria" panose="02040503050406030204" pitchFamily="18" charset="0"/>
                <a:ea typeface="Cambria" panose="02040503050406030204" pitchFamily="18" charset="0"/>
              </a:rPr>
              <a:t>Replies to offers</a:t>
            </a:r>
          </a:p>
        </p:txBody>
      </p:sp>
      <p:sp>
        <p:nvSpPr>
          <p:cNvPr id="4" name="Text Placeholder 6">
            <a:extLst>
              <a:ext uri="{FF2B5EF4-FFF2-40B4-BE49-F238E27FC236}">
                <a16:creationId xmlns:a16="http://schemas.microsoft.com/office/drawing/2014/main" id="{B50B6240-D912-4130-B2AB-EB3234EA2187}"/>
              </a:ext>
            </a:extLst>
          </p:cNvPr>
          <p:cNvSpPr txBox="1">
            <a:spLocks noGrp="1"/>
          </p:cNvSpPr>
          <p:nvPr>
            <p:ph type="body" idx="2"/>
          </p:nvPr>
        </p:nvSpPr>
        <p:spPr>
          <a:xfrm>
            <a:off x="503854" y="1186419"/>
            <a:ext cx="5102341" cy="5488078"/>
          </a:xfrm>
        </p:spPr>
        <p:txBody>
          <a:bodyPr/>
          <a:lstStyle/>
          <a:p>
            <a:pPr>
              <a:spcAft>
                <a:spcPts val="600"/>
              </a:spcAft>
              <a:tabLst>
                <a:tab pos="1003297" algn="l"/>
                <a:tab pos="1346197" algn="l"/>
                <a:tab pos="1663695" algn="l"/>
              </a:tabLst>
            </a:pPr>
            <a:r>
              <a:rPr lang="en-US" sz="2400" dirty="0">
                <a:latin typeface="Cambria" panose="02040503050406030204" pitchFamily="18" charset="0"/>
                <a:ea typeface="Cambria" panose="02040503050406030204" pitchFamily="18" charset="0"/>
              </a:rPr>
              <a:t>Once decisions have been made on all choices, two can be chosen: </a:t>
            </a:r>
          </a:p>
          <a:p>
            <a:pPr marL="465137" lvl="1">
              <a:spcAft>
                <a:spcPts val="600"/>
              </a:spcAft>
              <a:buClr>
                <a:srgbClr val="3BC0C7"/>
              </a:buClr>
              <a:buFont typeface="Wingdings" panose="05000000000000000000" pitchFamily="2" charset="2"/>
              <a:buChar char="§"/>
              <a:tabLst>
                <a:tab pos="1003297" algn="l"/>
                <a:tab pos="1346197" algn="l"/>
                <a:tab pos="1663705" algn="l"/>
              </a:tabLst>
            </a:pPr>
            <a:r>
              <a:rPr lang="en-US" dirty="0">
                <a:latin typeface="Cambria" panose="02040503050406030204" pitchFamily="18" charset="0"/>
                <a:ea typeface="Cambria" panose="02040503050406030204" pitchFamily="18" charset="0"/>
              </a:rPr>
              <a:t>one as a ‘firm’ acceptance – first choice</a:t>
            </a:r>
          </a:p>
          <a:p>
            <a:pPr marL="465137" lvl="1">
              <a:spcAft>
                <a:spcPts val="600"/>
              </a:spcAft>
              <a:buClr>
                <a:srgbClr val="3BC0C7"/>
              </a:buClr>
              <a:buFont typeface="Wingdings" panose="05000000000000000000" pitchFamily="2" charset="2"/>
              <a:buChar char="§"/>
              <a:tabLst>
                <a:tab pos="1003297" algn="l"/>
                <a:tab pos="1346197" algn="l"/>
                <a:tab pos="1663705" algn="l"/>
              </a:tabLst>
            </a:pPr>
            <a:r>
              <a:rPr lang="en-US" dirty="0">
                <a:latin typeface="Cambria" panose="02040503050406030204" pitchFamily="18" charset="0"/>
                <a:ea typeface="Cambria" panose="02040503050406030204" pitchFamily="18" charset="0"/>
              </a:rPr>
              <a:t>the other as an ‘insurance’ acceptance. This acts as a back-up if you do not get into your ‘firm’ choice</a:t>
            </a:r>
          </a:p>
          <a:p>
            <a:pPr>
              <a:spcAft>
                <a:spcPts val="600"/>
              </a:spcAft>
              <a:tabLst>
                <a:tab pos="1003297" algn="l"/>
                <a:tab pos="1346197" algn="l"/>
                <a:tab pos="1663695" algn="l"/>
              </a:tabLst>
            </a:pPr>
            <a:r>
              <a:rPr lang="en-US" sz="2400" dirty="0">
                <a:latin typeface="Cambria" panose="02040503050406030204" pitchFamily="18" charset="0"/>
                <a:ea typeface="Cambria" panose="02040503050406030204" pitchFamily="18" charset="0"/>
              </a:rPr>
              <a:t>Any remaining offers must be declined. </a:t>
            </a:r>
          </a:p>
          <a:p>
            <a:pPr>
              <a:spcAft>
                <a:spcPts val="600"/>
              </a:spcAft>
              <a:tabLst>
                <a:tab pos="1003297" algn="l"/>
                <a:tab pos="1346197" algn="l"/>
                <a:tab pos="1663695" algn="l"/>
              </a:tabLst>
            </a:pPr>
            <a:r>
              <a:rPr lang="en-US" sz="2400" dirty="0">
                <a:latin typeface="Cambria" panose="02040503050406030204" pitchFamily="18" charset="0"/>
                <a:ea typeface="Cambria" panose="02040503050406030204" pitchFamily="18" charset="0"/>
              </a:rPr>
              <a:t>Once all decisions and replies have been made, if you are not holding an offer, you may be able to use Extra or Clearing to find available places.</a:t>
            </a:r>
          </a:p>
        </p:txBody>
      </p:sp>
      <p:sp>
        <p:nvSpPr>
          <p:cNvPr id="5" name="Date Placeholder 1">
            <a:extLst>
              <a:ext uri="{FF2B5EF4-FFF2-40B4-BE49-F238E27FC236}">
                <a16:creationId xmlns:a16="http://schemas.microsoft.com/office/drawing/2014/main" id="{91DBCAD1-D23C-4D2A-9774-15D87D4A0248}"/>
              </a:ext>
            </a:extLst>
          </p:cNvPr>
          <p:cNvSpPr txBox="1"/>
          <p:nvPr/>
        </p:nvSpPr>
        <p:spPr>
          <a:xfrm>
            <a:off x="7487846" y="5661022"/>
            <a:ext cx="2342601" cy="235970"/>
          </a:xfrm>
          <a:prstGeom prst="rect">
            <a:avLst/>
          </a:prstGeom>
          <a:noFill/>
          <a:ln cap="flat">
            <a:noFill/>
          </a:ln>
        </p:spPr>
        <p:txBody>
          <a:bodyPr vert="horz" wrap="square" lIns="91440" tIns="45720" rIns="0" bIns="45720" anchor="ctr" anchorCtr="0" compatLnSpc="1">
            <a:noAutofit/>
          </a:bodyPr>
          <a:lstStyle/>
          <a:p>
            <a:pPr algn="r" defTabSz="457200">
              <a:defRPr sz="1800" b="0" i="0" u="none" strike="noStrike" kern="0" cap="none" spc="0" baseline="0">
                <a:solidFill>
                  <a:srgbClr val="000000"/>
                </a:solidFill>
                <a:uFillTx/>
              </a:defRPr>
            </a:pPr>
            <a:endParaRPr lang="en-US" sz="900" dirty="0">
              <a:solidFill>
                <a:srgbClr val="1F2834"/>
              </a:solidFill>
              <a:latin typeface="Calibri"/>
            </a:endParaRPr>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9830439" y="5661024"/>
            <a:ext cx="550221" cy="226341"/>
          </a:xfrm>
          <a:prstGeom prst="rect">
            <a:avLst/>
          </a:prstGeom>
          <a:noFill/>
          <a:ln cap="flat">
            <a:noFill/>
          </a:ln>
        </p:spPr>
        <p:txBody>
          <a:bodyPr vert="horz" wrap="square" lIns="91440" tIns="45720" rIns="91440" bIns="45720" anchor="ctr" anchorCtr="0" compatLnSpc="1">
            <a:noAutofit/>
          </a:bodyPr>
          <a:lstStyle/>
          <a:p>
            <a:pPr defTabSz="457200">
              <a:defRPr sz="1800" b="0" i="0" u="none" strike="noStrike" kern="0" cap="none" spc="0" baseline="0">
                <a:solidFill>
                  <a:srgbClr val="000000"/>
                </a:solidFill>
                <a:uFillTx/>
              </a:defRPr>
            </a:pPr>
            <a:r>
              <a:rPr lang="en-US" sz="900" dirty="0">
                <a:solidFill>
                  <a:srgbClr val="1F2834"/>
                </a:solidFill>
                <a:latin typeface="Calibri"/>
              </a:rPr>
              <a:t>|   </a:t>
            </a:r>
            <a:fld id="{E828F9F0-F8CE-4E82-B479-553E722E0113}" type="slidenum">
              <a:rPr sz="900" kern="0">
                <a:solidFill>
                  <a:srgbClr val="1F2834"/>
                </a:solidFill>
                <a:latin typeface="Calibri"/>
              </a:rPr>
              <a:pPr defTabSz="457200">
                <a:defRPr sz="1800" b="0" i="0" u="none" strike="noStrike" kern="0" cap="none" spc="0" baseline="0">
                  <a:solidFill>
                    <a:srgbClr val="000000"/>
                  </a:solidFill>
                  <a:uFillTx/>
                </a:defRPr>
              </a:pPr>
              <a:t>10</a:t>
            </a:fld>
            <a:endParaRPr lang="en-US" sz="900" kern="0" dirty="0">
              <a:solidFill>
                <a:srgbClr val="1F2834"/>
              </a:solidFill>
              <a:latin typeface="Calibri"/>
            </a:endParaRPr>
          </a:p>
        </p:txBody>
      </p:sp>
      <p:pic>
        <p:nvPicPr>
          <p:cNvPr id="16" name="Picture Placeholder 15" descr="A person raising the hands&#10;&#10;Description automatically generated with medium confidence">
            <a:extLst>
              <a:ext uri="{FF2B5EF4-FFF2-40B4-BE49-F238E27FC236}">
                <a16:creationId xmlns:a16="http://schemas.microsoft.com/office/drawing/2014/main" id="{062E9EC6-D45F-418C-9E13-A1A8F8474F6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8986" r="898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E7D8ED-7BF8-4C6B-8090-71334B722C62}"/>
              </a:ext>
            </a:extLst>
          </p:cNvPr>
          <p:cNvSpPr>
            <a:spLocks noGrp="1"/>
          </p:cNvSpPr>
          <p:nvPr>
            <p:ph type="title"/>
          </p:nvPr>
        </p:nvSpPr>
        <p:spPr>
          <a:xfrm>
            <a:off x="499690" y="322327"/>
            <a:ext cx="3832177" cy="987423"/>
          </a:xfrm>
        </p:spPr>
        <p:txBody>
          <a:bodyPr>
            <a:normAutofit/>
          </a:bodyPr>
          <a:lstStyle/>
          <a:p>
            <a:r>
              <a:rPr lang="en-GB" sz="3600" b="1" dirty="0">
                <a:solidFill>
                  <a:srgbClr val="003152"/>
                </a:solidFill>
                <a:latin typeface="Cambria" panose="02040503050406030204" pitchFamily="18" charset="0"/>
                <a:ea typeface="Cambria" panose="02040503050406030204" pitchFamily="18" charset="0"/>
              </a:rPr>
              <a:t>Other options </a:t>
            </a:r>
          </a:p>
        </p:txBody>
      </p:sp>
      <p:pic>
        <p:nvPicPr>
          <p:cNvPr id="7" name="Picture Placeholder 6">
            <a:extLst>
              <a:ext uri="{FF2B5EF4-FFF2-40B4-BE49-F238E27FC236}">
                <a16:creationId xmlns:a16="http://schemas.microsoft.com/office/drawing/2014/main" id="{E0A4D284-278D-475E-ADEE-6C1F104D98FF}"/>
              </a:ext>
            </a:extLst>
          </p:cNvPr>
          <p:cNvPicPr>
            <a:picLocks noGrp="1" noChangeAspect="1"/>
          </p:cNvPicPr>
          <p:nvPr>
            <p:ph type="pic" idx="1"/>
          </p:nvPr>
        </p:nvPicPr>
        <p:blipFill rotWithShape="1">
          <a:blip r:embed="rId3"/>
          <a:srcRect l="8986" r="8986"/>
          <a:stretch/>
        </p:blipFill>
        <p:spPr>
          <a:prstGeom prst="rect">
            <a:avLst/>
          </a:prstGeom>
        </p:spPr>
      </p:pic>
      <p:sp>
        <p:nvSpPr>
          <p:cNvPr id="6" name="Text Placeholder 5">
            <a:extLst>
              <a:ext uri="{FF2B5EF4-FFF2-40B4-BE49-F238E27FC236}">
                <a16:creationId xmlns:a16="http://schemas.microsoft.com/office/drawing/2014/main" id="{6546158F-4DFE-4E3A-9846-0C35EFE3BFCF}"/>
              </a:ext>
            </a:extLst>
          </p:cNvPr>
          <p:cNvSpPr>
            <a:spLocks noGrp="1"/>
          </p:cNvSpPr>
          <p:nvPr>
            <p:ph type="body" idx="2"/>
          </p:nvPr>
        </p:nvSpPr>
        <p:spPr>
          <a:xfrm>
            <a:off x="345802" y="1389711"/>
            <a:ext cx="5109569" cy="4078577"/>
          </a:xfrm>
        </p:spPr>
        <p:txBody>
          <a:bodyPr>
            <a:noAutofit/>
          </a:bodyPr>
          <a:lstStyle/>
          <a:p>
            <a:pPr>
              <a:spcBef>
                <a:spcPts val="200"/>
              </a:spcBef>
            </a:pPr>
            <a:r>
              <a:rPr lang="en-US" sz="2400" b="1" dirty="0">
                <a:latin typeface="Cambria" panose="02040503050406030204" pitchFamily="18" charset="0"/>
                <a:ea typeface="Cambria" panose="02040503050406030204" pitchFamily="18" charset="0"/>
              </a:rPr>
              <a:t>Extra </a:t>
            </a:r>
            <a:r>
              <a:rPr lang="en-US" sz="2400" dirty="0">
                <a:latin typeface="Cambria" panose="02040503050406030204" pitchFamily="18" charset="0"/>
                <a:ea typeface="Cambria" panose="02040503050406030204" pitchFamily="18" charset="0"/>
              </a:rPr>
              <a:t>(Feb – Jul)</a:t>
            </a:r>
          </a:p>
          <a:p>
            <a:pPr marL="285750" indent="-285750">
              <a:spcBef>
                <a:spcPts val="600"/>
              </a:spcBef>
              <a:spcAft>
                <a:spcPts val="600"/>
              </a:spcAft>
              <a:buClr>
                <a:srgbClr val="836CD8"/>
              </a:buClr>
              <a:buFont typeface="Wingdings" panose="05000000000000000000" pitchFamily="2" charset="2"/>
              <a:buChar char="§"/>
            </a:pPr>
            <a:r>
              <a:rPr lang="en-US" sz="2400" dirty="0">
                <a:latin typeface="Cambria" panose="02040503050406030204" pitchFamily="18" charset="0"/>
                <a:ea typeface="Cambria" panose="02040503050406030204" pitchFamily="18" charset="0"/>
              </a:rPr>
              <a:t>Used all five choices and had no offers. </a:t>
            </a:r>
          </a:p>
          <a:p>
            <a:pPr marL="285750" indent="-285750">
              <a:spcBef>
                <a:spcPts val="600"/>
              </a:spcBef>
              <a:spcAft>
                <a:spcPts val="600"/>
              </a:spcAft>
              <a:buClr>
                <a:srgbClr val="836CD8"/>
              </a:buClr>
              <a:buFont typeface="Wingdings" panose="05000000000000000000" pitchFamily="2" charset="2"/>
              <a:buChar char="§"/>
            </a:pPr>
            <a:r>
              <a:rPr lang="en-US" sz="2400" dirty="0">
                <a:latin typeface="Cambria" panose="02040503050406030204" pitchFamily="18" charset="0"/>
                <a:ea typeface="Cambria" panose="02040503050406030204" pitchFamily="18" charset="0"/>
              </a:rPr>
              <a:t>Add Extra choices for consideration one at a time.</a:t>
            </a:r>
          </a:p>
          <a:p>
            <a:pPr marL="0" lvl="1">
              <a:spcBef>
                <a:spcPts val="200"/>
              </a:spcBef>
            </a:pPr>
            <a:endParaRPr lang="en-US" dirty="0">
              <a:latin typeface="Cambria" panose="02040503050406030204" pitchFamily="18" charset="0"/>
              <a:ea typeface="Cambria" panose="02040503050406030204" pitchFamily="18" charset="0"/>
            </a:endParaRPr>
          </a:p>
          <a:p>
            <a:pPr>
              <a:spcBef>
                <a:spcPts val="200"/>
              </a:spcBef>
            </a:pPr>
            <a:r>
              <a:rPr lang="en-US" sz="2400" b="1" dirty="0">
                <a:latin typeface="Cambria" panose="02040503050406030204" pitchFamily="18" charset="0"/>
                <a:ea typeface="Cambria" panose="02040503050406030204" pitchFamily="18" charset="0"/>
              </a:rPr>
              <a:t>Clearing</a:t>
            </a:r>
            <a:r>
              <a:rPr lang="en-US" sz="2400" dirty="0">
                <a:latin typeface="Cambria" panose="02040503050406030204" pitchFamily="18" charset="0"/>
                <a:ea typeface="Cambria" panose="02040503050406030204" pitchFamily="18" charset="0"/>
              </a:rPr>
              <a:t> (Jul – Oct)</a:t>
            </a:r>
            <a:endParaRPr lang="en-US" sz="2400" dirty="0">
              <a:latin typeface="Cambria" panose="02040503050406030204" pitchFamily="18" charset="0"/>
              <a:ea typeface="Cambria" panose="02040503050406030204" pitchFamily="18" charset="0"/>
              <a:cs typeface="Calibri Light"/>
            </a:endParaRPr>
          </a:p>
          <a:p>
            <a:pPr marL="285750" indent="-285750">
              <a:spcBef>
                <a:spcPts val="600"/>
              </a:spcBef>
              <a:spcAft>
                <a:spcPts val="600"/>
              </a:spcAft>
              <a:buClr>
                <a:srgbClr val="836CD8"/>
              </a:buClr>
              <a:buFont typeface="Wingdings" panose="05000000000000000000" pitchFamily="2" charset="2"/>
              <a:buChar char="§"/>
            </a:pPr>
            <a:r>
              <a:rPr lang="en-US" sz="2400" dirty="0">
                <a:latin typeface="Cambria" panose="02040503050406030204" pitchFamily="18" charset="0"/>
                <a:ea typeface="Cambria" panose="02040503050406030204" pitchFamily="18" charset="0"/>
              </a:rPr>
              <a:t>Apply after 30 June, receive no offers, decline all offers, not met conditions. </a:t>
            </a:r>
          </a:p>
          <a:p>
            <a:pPr marL="285750" indent="-285750">
              <a:spcBef>
                <a:spcPts val="600"/>
              </a:spcBef>
              <a:spcAft>
                <a:spcPts val="600"/>
              </a:spcAft>
              <a:buClr>
                <a:srgbClr val="836CD8"/>
              </a:buClr>
              <a:buFont typeface="Wingdings" panose="05000000000000000000" pitchFamily="2" charset="2"/>
              <a:buChar char="§"/>
            </a:pPr>
            <a:r>
              <a:rPr lang="en-US" sz="2400" dirty="0">
                <a:latin typeface="Cambria" panose="02040503050406030204" pitchFamily="18" charset="0"/>
                <a:ea typeface="Cambria" panose="02040503050406030204" pitchFamily="18" charset="0"/>
              </a:rPr>
              <a:t>Find vacancies from early July and add a Clearing choice to your application.  </a:t>
            </a:r>
          </a:p>
          <a:p>
            <a:endParaRPr lang="en-GB" sz="24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364505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733282" y="745259"/>
            <a:ext cx="8683894" cy="525756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sz="3600" dirty="0">
              <a:solidFill>
                <a:srgbClr val="002060"/>
              </a:solidFill>
            </a:endParaRPr>
          </a:p>
        </p:txBody>
      </p:sp>
      <p:sp>
        <p:nvSpPr>
          <p:cNvPr id="7" name="Title 1"/>
          <p:cNvSpPr txBox="1">
            <a:spLocks/>
          </p:cNvSpPr>
          <p:nvPr/>
        </p:nvSpPr>
        <p:spPr>
          <a:xfrm>
            <a:off x="1919289" y="105788"/>
            <a:ext cx="8280400" cy="5032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b="1" dirty="0">
                <a:solidFill>
                  <a:srgbClr val="002060"/>
                </a:solidFill>
                <a:latin typeface="Calibri"/>
              </a:rPr>
              <a:t>UCAS Tariff </a:t>
            </a:r>
            <a:endParaRPr lang="en-GB" sz="3200" b="1" dirty="0">
              <a:solidFill>
                <a:srgbClr val="002060"/>
              </a:solidFill>
              <a:latin typeface="Calibri"/>
            </a:endParaRPr>
          </a:p>
        </p:txBody>
      </p:sp>
      <p:cxnSp>
        <p:nvCxnSpPr>
          <p:cNvPr id="10" name="Straight Connector 9"/>
          <p:cNvCxnSpPr/>
          <p:nvPr/>
        </p:nvCxnSpPr>
        <p:spPr>
          <a:xfrm flipV="1">
            <a:off x="1733282" y="6075679"/>
            <a:ext cx="8683894" cy="1"/>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733277" y="589284"/>
            <a:ext cx="8683894" cy="1"/>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16" name="Table 15"/>
          <p:cNvGraphicFramePr>
            <a:graphicFrameLocks noGrp="1"/>
          </p:cNvGraphicFramePr>
          <p:nvPr>
            <p:extLst>
              <p:ext uri="{D42A27DB-BD31-4B8C-83A1-F6EECF244321}">
                <p14:modId xmlns:p14="http://schemas.microsoft.com/office/powerpoint/2010/main" val="3177384650"/>
              </p:ext>
            </p:extLst>
          </p:nvPr>
        </p:nvGraphicFramePr>
        <p:xfrm>
          <a:off x="1733277" y="845888"/>
          <a:ext cx="8306464" cy="4990678"/>
        </p:xfrm>
        <a:graphic>
          <a:graphicData uri="http://schemas.openxmlformats.org/drawingml/2006/table">
            <a:tbl>
              <a:tblPr>
                <a:tableStyleId>{5C22544A-7EE6-4342-B048-85BDC9FD1C3A}</a:tableStyleId>
              </a:tblPr>
              <a:tblGrid>
                <a:gridCol w="2076616">
                  <a:extLst>
                    <a:ext uri="{9D8B030D-6E8A-4147-A177-3AD203B41FA5}">
                      <a16:colId xmlns:a16="http://schemas.microsoft.com/office/drawing/2014/main" val="3698112288"/>
                    </a:ext>
                  </a:extLst>
                </a:gridCol>
                <a:gridCol w="2076616">
                  <a:extLst>
                    <a:ext uri="{9D8B030D-6E8A-4147-A177-3AD203B41FA5}">
                      <a16:colId xmlns:a16="http://schemas.microsoft.com/office/drawing/2014/main" val="2820802313"/>
                    </a:ext>
                  </a:extLst>
                </a:gridCol>
                <a:gridCol w="2076616">
                  <a:extLst>
                    <a:ext uri="{9D8B030D-6E8A-4147-A177-3AD203B41FA5}">
                      <a16:colId xmlns:a16="http://schemas.microsoft.com/office/drawing/2014/main" val="2748754075"/>
                    </a:ext>
                  </a:extLst>
                </a:gridCol>
                <a:gridCol w="2076616">
                  <a:extLst>
                    <a:ext uri="{9D8B030D-6E8A-4147-A177-3AD203B41FA5}">
                      <a16:colId xmlns:a16="http://schemas.microsoft.com/office/drawing/2014/main" val="1314613385"/>
                    </a:ext>
                  </a:extLst>
                </a:gridCol>
              </a:tblGrid>
              <a:tr h="712954">
                <a:tc>
                  <a:txBody>
                    <a:bodyPr/>
                    <a:lstStyle/>
                    <a:p>
                      <a:pPr algn="ctr" fontAlgn="b"/>
                      <a:r>
                        <a:rPr lang="en-GB" sz="3200" b="1" u="none" strike="noStrike" dirty="0">
                          <a:solidFill>
                            <a:srgbClr val="002060"/>
                          </a:solidFill>
                          <a:effectLst/>
                        </a:rPr>
                        <a:t>Grade</a:t>
                      </a:r>
                      <a:endParaRPr lang="en-GB" sz="3200" b="1" i="0" u="none" strike="noStrike" dirty="0">
                        <a:solidFill>
                          <a:srgbClr val="00206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3200" b="1" u="none" strike="noStrike" dirty="0">
                          <a:solidFill>
                            <a:srgbClr val="002060"/>
                          </a:solidFill>
                          <a:effectLst/>
                        </a:rPr>
                        <a:t>A level</a:t>
                      </a:r>
                      <a:endParaRPr lang="en-GB" sz="3200" b="1" i="0" u="none" strike="noStrike" dirty="0">
                        <a:solidFill>
                          <a:srgbClr val="00206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3200" b="1" u="none" strike="noStrike" dirty="0">
                          <a:solidFill>
                            <a:srgbClr val="002060"/>
                          </a:solidFill>
                          <a:effectLst/>
                        </a:rPr>
                        <a:t>AS level</a:t>
                      </a:r>
                      <a:endParaRPr lang="en-GB" sz="3200" b="1" i="0" u="none" strike="noStrike" dirty="0">
                        <a:solidFill>
                          <a:srgbClr val="00206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3200" b="1" u="none" strike="noStrike" dirty="0">
                          <a:solidFill>
                            <a:srgbClr val="002060"/>
                          </a:solidFill>
                          <a:effectLst/>
                        </a:rPr>
                        <a:t>EPQ</a:t>
                      </a:r>
                      <a:endParaRPr lang="en-GB" sz="3200" b="1" i="0" u="none" strike="noStrike" dirty="0">
                        <a:solidFill>
                          <a:srgbClr val="00206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4713403"/>
                  </a:ext>
                </a:extLst>
              </a:tr>
              <a:tr h="712954">
                <a:tc>
                  <a:txBody>
                    <a:bodyPr/>
                    <a:lstStyle/>
                    <a:p>
                      <a:pPr algn="ctr" fontAlgn="b"/>
                      <a:r>
                        <a:rPr lang="en-GB" sz="3200" b="1" u="none" strike="noStrike" dirty="0">
                          <a:solidFill>
                            <a:srgbClr val="002060"/>
                          </a:solidFill>
                          <a:effectLst/>
                        </a:rPr>
                        <a:t>A*</a:t>
                      </a:r>
                      <a:endParaRPr lang="en-GB" sz="3200" b="1" i="0" u="none" strike="noStrike" dirty="0">
                        <a:solidFill>
                          <a:srgbClr val="00206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3200" u="none" strike="noStrike" dirty="0">
                          <a:solidFill>
                            <a:srgbClr val="002060"/>
                          </a:solidFill>
                          <a:effectLst/>
                        </a:rPr>
                        <a:t>56</a:t>
                      </a:r>
                      <a:endParaRPr lang="en-GB" sz="3200" b="0" i="0" u="none" strike="noStrike" dirty="0">
                        <a:solidFill>
                          <a:srgbClr val="00206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3200" u="none" strike="noStrike" dirty="0">
                          <a:solidFill>
                            <a:srgbClr val="002060"/>
                          </a:solidFill>
                          <a:effectLst/>
                        </a:rPr>
                        <a:t>- </a:t>
                      </a:r>
                      <a:endParaRPr lang="en-GB" sz="3200" b="0" i="0" u="none" strike="noStrike" dirty="0">
                        <a:solidFill>
                          <a:srgbClr val="00206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3200" u="none" strike="noStrike" dirty="0">
                          <a:solidFill>
                            <a:srgbClr val="FF0000"/>
                          </a:solidFill>
                          <a:effectLst/>
                        </a:rPr>
                        <a:t>28</a:t>
                      </a:r>
                      <a:endParaRPr lang="en-GB" sz="3200" b="0" i="0" u="none" strike="noStrike" dirty="0">
                        <a:solidFill>
                          <a:srgbClr val="FF000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1993157"/>
                  </a:ext>
                </a:extLst>
              </a:tr>
              <a:tr h="712954">
                <a:tc>
                  <a:txBody>
                    <a:bodyPr/>
                    <a:lstStyle/>
                    <a:p>
                      <a:pPr algn="ctr" fontAlgn="b"/>
                      <a:r>
                        <a:rPr lang="en-GB" sz="3200" b="1" u="none" strike="noStrike" dirty="0">
                          <a:solidFill>
                            <a:srgbClr val="002060"/>
                          </a:solidFill>
                          <a:effectLst/>
                        </a:rPr>
                        <a:t>A</a:t>
                      </a:r>
                      <a:endParaRPr lang="en-GB" sz="3200" b="1" i="0" u="none" strike="noStrike" dirty="0">
                        <a:solidFill>
                          <a:srgbClr val="00206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3200" u="none" strike="noStrike" dirty="0">
                          <a:solidFill>
                            <a:srgbClr val="002060"/>
                          </a:solidFill>
                          <a:effectLst/>
                        </a:rPr>
                        <a:t>48</a:t>
                      </a:r>
                      <a:endParaRPr lang="en-GB" sz="3200" b="0" i="0" u="none" strike="noStrike" dirty="0">
                        <a:solidFill>
                          <a:srgbClr val="00206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3200" u="none" strike="noStrike" dirty="0">
                          <a:solidFill>
                            <a:srgbClr val="002060"/>
                          </a:solidFill>
                          <a:effectLst/>
                        </a:rPr>
                        <a:t>20</a:t>
                      </a:r>
                      <a:endParaRPr lang="en-GB" sz="3200" b="0" i="0" u="none" strike="noStrike" dirty="0">
                        <a:solidFill>
                          <a:srgbClr val="00206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3200" u="none" strike="noStrike" dirty="0">
                          <a:solidFill>
                            <a:srgbClr val="FF0000"/>
                          </a:solidFill>
                          <a:effectLst/>
                        </a:rPr>
                        <a:t>24</a:t>
                      </a:r>
                      <a:endParaRPr lang="en-GB" sz="3200" b="0" i="0" u="none" strike="noStrike" dirty="0">
                        <a:solidFill>
                          <a:srgbClr val="FF000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3529508"/>
                  </a:ext>
                </a:extLst>
              </a:tr>
              <a:tr h="712954">
                <a:tc>
                  <a:txBody>
                    <a:bodyPr/>
                    <a:lstStyle/>
                    <a:p>
                      <a:pPr algn="ctr" fontAlgn="b"/>
                      <a:r>
                        <a:rPr lang="en-GB" sz="3200" b="1" u="none" strike="noStrike" dirty="0">
                          <a:solidFill>
                            <a:srgbClr val="002060"/>
                          </a:solidFill>
                          <a:effectLst/>
                        </a:rPr>
                        <a:t>B</a:t>
                      </a:r>
                      <a:endParaRPr lang="en-GB" sz="3200" b="1" i="0" u="none" strike="noStrike" dirty="0">
                        <a:solidFill>
                          <a:srgbClr val="00206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3200" u="none" strike="noStrike" dirty="0">
                          <a:solidFill>
                            <a:srgbClr val="002060"/>
                          </a:solidFill>
                          <a:effectLst/>
                        </a:rPr>
                        <a:t>40</a:t>
                      </a:r>
                      <a:endParaRPr lang="en-GB" sz="3200" b="0" i="0" u="none" strike="noStrike" dirty="0">
                        <a:solidFill>
                          <a:srgbClr val="00206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3200" u="none" strike="noStrike" dirty="0">
                          <a:solidFill>
                            <a:srgbClr val="002060"/>
                          </a:solidFill>
                          <a:effectLst/>
                        </a:rPr>
                        <a:t>16</a:t>
                      </a:r>
                      <a:endParaRPr lang="en-GB" sz="3200" b="0" i="0" u="none" strike="noStrike" dirty="0">
                        <a:solidFill>
                          <a:srgbClr val="00206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3200" u="none" strike="noStrike" dirty="0">
                          <a:solidFill>
                            <a:srgbClr val="FF0000"/>
                          </a:solidFill>
                          <a:effectLst/>
                        </a:rPr>
                        <a:t>20</a:t>
                      </a:r>
                      <a:endParaRPr lang="en-GB" sz="3200" b="0" i="0" u="none" strike="noStrike" dirty="0">
                        <a:solidFill>
                          <a:srgbClr val="FF000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2728803"/>
                  </a:ext>
                </a:extLst>
              </a:tr>
              <a:tr h="712954">
                <a:tc>
                  <a:txBody>
                    <a:bodyPr/>
                    <a:lstStyle/>
                    <a:p>
                      <a:pPr algn="ctr" fontAlgn="b"/>
                      <a:r>
                        <a:rPr lang="en-GB" sz="3200" b="1" u="none" strike="noStrike" dirty="0">
                          <a:solidFill>
                            <a:srgbClr val="002060"/>
                          </a:solidFill>
                          <a:effectLst/>
                        </a:rPr>
                        <a:t>C</a:t>
                      </a:r>
                      <a:endParaRPr lang="en-GB" sz="3200" b="1" i="0" u="none" strike="noStrike" dirty="0">
                        <a:solidFill>
                          <a:srgbClr val="00206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3200" u="none" strike="noStrike" dirty="0">
                          <a:solidFill>
                            <a:srgbClr val="002060"/>
                          </a:solidFill>
                          <a:effectLst/>
                        </a:rPr>
                        <a:t>32</a:t>
                      </a:r>
                      <a:endParaRPr lang="en-GB" sz="3200" b="0" i="0" u="none" strike="noStrike" dirty="0">
                        <a:solidFill>
                          <a:srgbClr val="00206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3200" u="none" strike="noStrike" dirty="0">
                          <a:solidFill>
                            <a:srgbClr val="002060"/>
                          </a:solidFill>
                          <a:effectLst/>
                        </a:rPr>
                        <a:t>12</a:t>
                      </a:r>
                      <a:endParaRPr lang="en-GB" sz="3200" b="0" i="0" u="none" strike="noStrike" dirty="0">
                        <a:solidFill>
                          <a:srgbClr val="00206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3200" u="none" strike="noStrike" dirty="0">
                          <a:solidFill>
                            <a:srgbClr val="FF0000"/>
                          </a:solidFill>
                          <a:effectLst/>
                        </a:rPr>
                        <a:t>16</a:t>
                      </a:r>
                      <a:endParaRPr lang="en-GB" sz="3200" b="0" i="0" u="none" strike="noStrike" dirty="0">
                        <a:solidFill>
                          <a:srgbClr val="FF000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8297546"/>
                  </a:ext>
                </a:extLst>
              </a:tr>
              <a:tr h="712954">
                <a:tc>
                  <a:txBody>
                    <a:bodyPr/>
                    <a:lstStyle/>
                    <a:p>
                      <a:pPr algn="ctr" fontAlgn="b"/>
                      <a:r>
                        <a:rPr lang="en-GB" sz="3200" b="1" u="none" strike="noStrike" dirty="0">
                          <a:solidFill>
                            <a:srgbClr val="002060"/>
                          </a:solidFill>
                          <a:effectLst/>
                        </a:rPr>
                        <a:t>D</a:t>
                      </a:r>
                      <a:endParaRPr lang="en-GB" sz="3200" b="1" i="0" u="none" strike="noStrike" dirty="0">
                        <a:solidFill>
                          <a:srgbClr val="00206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3200" u="none" strike="noStrike" dirty="0">
                          <a:solidFill>
                            <a:srgbClr val="002060"/>
                          </a:solidFill>
                          <a:effectLst/>
                        </a:rPr>
                        <a:t>24</a:t>
                      </a:r>
                      <a:endParaRPr lang="en-GB" sz="3200" b="0" i="0" u="none" strike="noStrike" dirty="0">
                        <a:solidFill>
                          <a:srgbClr val="00206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3200" u="none" strike="noStrike" dirty="0">
                          <a:solidFill>
                            <a:srgbClr val="002060"/>
                          </a:solidFill>
                          <a:effectLst/>
                        </a:rPr>
                        <a:t>10</a:t>
                      </a:r>
                      <a:endParaRPr lang="en-GB" sz="3200" b="0" i="0" u="none" strike="noStrike" dirty="0">
                        <a:solidFill>
                          <a:srgbClr val="00206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3200" u="none" strike="noStrike" dirty="0">
                          <a:solidFill>
                            <a:srgbClr val="FF0000"/>
                          </a:solidFill>
                          <a:effectLst/>
                        </a:rPr>
                        <a:t>12</a:t>
                      </a:r>
                      <a:endParaRPr lang="en-GB" sz="3200" b="0" i="0" u="none" strike="noStrike" dirty="0">
                        <a:solidFill>
                          <a:srgbClr val="FF000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6707628"/>
                  </a:ext>
                </a:extLst>
              </a:tr>
              <a:tr h="712954">
                <a:tc>
                  <a:txBody>
                    <a:bodyPr/>
                    <a:lstStyle/>
                    <a:p>
                      <a:pPr algn="ctr" fontAlgn="b"/>
                      <a:r>
                        <a:rPr lang="en-GB" sz="3200" b="1" u="none" strike="noStrike" dirty="0">
                          <a:solidFill>
                            <a:srgbClr val="002060"/>
                          </a:solidFill>
                          <a:effectLst/>
                        </a:rPr>
                        <a:t>E</a:t>
                      </a:r>
                      <a:endParaRPr lang="en-GB" sz="3200" b="1" i="0" u="none" strike="noStrike" dirty="0">
                        <a:solidFill>
                          <a:srgbClr val="00206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3200" u="none" strike="noStrike">
                          <a:solidFill>
                            <a:srgbClr val="002060"/>
                          </a:solidFill>
                          <a:effectLst/>
                        </a:rPr>
                        <a:t>16</a:t>
                      </a:r>
                      <a:endParaRPr lang="en-GB" sz="3200" b="0" i="0" u="none" strike="noStrike">
                        <a:solidFill>
                          <a:srgbClr val="00206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3200" u="none" strike="noStrike" dirty="0">
                          <a:solidFill>
                            <a:srgbClr val="002060"/>
                          </a:solidFill>
                          <a:effectLst/>
                        </a:rPr>
                        <a:t>6</a:t>
                      </a:r>
                      <a:endParaRPr lang="en-GB" sz="3200" b="0" i="0" u="none" strike="noStrike" dirty="0">
                        <a:solidFill>
                          <a:srgbClr val="00206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GB" sz="3200" u="none" strike="noStrike" dirty="0">
                          <a:solidFill>
                            <a:srgbClr val="FF0000"/>
                          </a:solidFill>
                          <a:effectLst/>
                        </a:rPr>
                        <a:t>8</a:t>
                      </a:r>
                      <a:endParaRPr lang="en-GB" sz="3200" b="0" i="0" u="none" strike="noStrike" dirty="0">
                        <a:solidFill>
                          <a:srgbClr val="FF0000"/>
                        </a:solidFill>
                        <a:effectLst/>
                        <a:latin typeface="Calibri" panose="020F0502020204030204" pitchFamily="34" charset="0"/>
                      </a:endParaRPr>
                    </a:p>
                  </a:txBody>
                  <a:tcPr marL="7144" marR="7144"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9387928"/>
                  </a:ext>
                </a:extLst>
              </a:tr>
            </a:tbl>
          </a:graphicData>
        </a:graphic>
      </p:graphicFrame>
      <p:sp>
        <p:nvSpPr>
          <p:cNvPr id="2" name="TextBox 1">
            <a:extLst>
              <a:ext uri="{FF2B5EF4-FFF2-40B4-BE49-F238E27FC236}">
                <a16:creationId xmlns:a16="http://schemas.microsoft.com/office/drawing/2014/main" id="{1AD5CFE0-7583-BBDD-6B82-4624C8F9B0E7}"/>
              </a:ext>
            </a:extLst>
          </p:cNvPr>
          <p:cNvSpPr txBox="1"/>
          <p:nvPr/>
        </p:nvSpPr>
        <p:spPr>
          <a:xfrm>
            <a:off x="1779036" y="6268716"/>
            <a:ext cx="6481666" cy="369332"/>
          </a:xfrm>
          <a:prstGeom prst="rect">
            <a:avLst/>
          </a:prstGeom>
          <a:noFill/>
        </p:spPr>
        <p:txBody>
          <a:bodyPr wrap="square" rtlCol="0">
            <a:spAutoFit/>
          </a:bodyPr>
          <a:lstStyle/>
          <a:p>
            <a:r>
              <a:rPr lang="en-GB" dirty="0"/>
              <a:t>https://www.ucas.com/ucas/tariff-calculator</a:t>
            </a:r>
          </a:p>
        </p:txBody>
      </p:sp>
    </p:spTree>
    <p:extLst>
      <p:ext uri="{BB962C8B-B14F-4D97-AF65-F5344CB8AC3E}">
        <p14:creationId xmlns:p14="http://schemas.microsoft.com/office/powerpoint/2010/main" val="3837235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2751" y="836719"/>
            <a:ext cx="11140751" cy="5763133"/>
          </a:xfrm>
        </p:spPr>
        <p:txBody>
          <a:bodyPr>
            <a:normAutofit/>
          </a:bodyPr>
          <a:lstStyle/>
          <a:p>
            <a:r>
              <a:rPr lang="en-GB" dirty="0">
                <a:solidFill>
                  <a:schemeClr val="tx1"/>
                </a:solidFill>
              </a:rPr>
              <a:t>Order of universities in application does </a:t>
            </a:r>
            <a:r>
              <a:rPr lang="en-GB" b="1" u="sng" dirty="0">
                <a:solidFill>
                  <a:schemeClr val="tx1"/>
                </a:solidFill>
              </a:rPr>
              <a:t>not</a:t>
            </a:r>
            <a:r>
              <a:rPr lang="en-GB" dirty="0">
                <a:solidFill>
                  <a:schemeClr val="tx1"/>
                </a:solidFill>
              </a:rPr>
              <a:t> matter</a:t>
            </a:r>
          </a:p>
          <a:p>
            <a:r>
              <a:rPr lang="en-GB" dirty="0">
                <a:solidFill>
                  <a:schemeClr val="tx1"/>
                </a:solidFill>
                <a:cs typeface="Arial"/>
              </a:rPr>
              <a:t>Oxbridge &amp; Early Entry – subject support, interview support</a:t>
            </a:r>
            <a:endParaRPr lang="en-GB" dirty="0">
              <a:solidFill>
                <a:schemeClr val="tx1"/>
              </a:solidFill>
            </a:endParaRPr>
          </a:p>
          <a:p>
            <a:r>
              <a:rPr lang="en-GB" dirty="0">
                <a:solidFill>
                  <a:schemeClr val="tx1"/>
                </a:solidFill>
              </a:rPr>
              <a:t>Can submit with less than 5, add more in later</a:t>
            </a:r>
          </a:p>
          <a:p>
            <a:r>
              <a:rPr lang="en-GB" dirty="0">
                <a:solidFill>
                  <a:schemeClr val="tx1"/>
                </a:solidFill>
              </a:rPr>
              <a:t>Course choices can be changed in first 14 days</a:t>
            </a:r>
          </a:p>
          <a:p>
            <a:r>
              <a:rPr lang="en-GB" dirty="0">
                <a:solidFill>
                  <a:schemeClr val="tx1"/>
                </a:solidFill>
              </a:rPr>
              <a:t>UCAS – </a:t>
            </a:r>
            <a:r>
              <a:rPr lang="en-GB" dirty="0">
                <a:solidFill>
                  <a:schemeClr val="tx1"/>
                </a:solidFill>
                <a:hlinkClick r:id="rId2">
                  <a:extLst>
                    <a:ext uri="{A12FA001-AC4F-418D-AE19-62706E023703}">
                      <ahyp:hlinkClr xmlns:ahyp="http://schemas.microsoft.com/office/drawing/2018/hyperlinkcolor" val="tx"/>
                    </a:ext>
                  </a:extLst>
                </a:hlinkClick>
              </a:rPr>
              <a:t>www.ucas.com/parents</a:t>
            </a:r>
            <a:r>
              <a:rPr lang="en-GB" dirty="0">
                <a:solidFill>
                  <a:schemeClr val="tx1"/>
                </a:solidFill>
              </a:rPr>
              <a:t> </a:t>
            </a:r>
          </a:p>
          <a:p>
            <a:r>
              <a:rPr lang="en-GB" dirty="0">
                <a:solidFill>
                  <a:schemeClr val="tx1"/>
                </a:solidFill>
                <a:ea typeface="+mn-lt"/>
                <a:cs typeface="+mn-lt"/>
              </a:rPr>
              <a:t>Discover Uni - Mrs Lilley and Mrs Fry use this website when talking through choices with pupils. In time there will be greater data available through UCAS</a:t>
            </a:r>
            <a:r>
              <a:rPr lang="en-GB" sz="2000" dirty="0">
                <a:solidFill>
                  <a:schemeClr val="tx1"/>
                </a:solidFill>
                <a:latin typeface="Roboto" panose="02000000000000000000" pitchFamily="2" charset="0"/>
                <a:ea typeface="+mn-lt"/>
                <a:cs typeface="+mn-lt"/>
              </a:rPr>
              <a:t> - </a:t>
            </a:r>
            <a:r>
              <a:rPr lang="en-GB" sz="2000" dirty="0">
                <a:solidFill>
                  <a:schemeClr val="tx1"/>
                </a:solidFill>
                <a:latin typeface="Roboto" panose="02000000000000000000" pitchFamily="2" charset="0"/>
              </a:rPr>
              <a:t> </a:t>
            </a:r>
            <a:r>
              <a:rPr lang="en-GB" sz="2000" i="1" dirty="0">
                <a:solidFill>
                  <a:schemeClr val="tx1"/>
                </a:solidFill>
                <a:latin typeface="Roboto" panose="02000000000000000000" pitchFamily="2" charset="0"/>
              </a:rPr>
              <a:t>later this year the entry grades tool will be available on ucas.com, to give students visibility over a range of grade profiles accepted for entry, to courses over a five-year period (where data is available). </a:t>
            </a:r>
            <a:endParaRPr lang="en-GB" i="1" dirty="0">
              <a:solidFill>
                <a:schemeClr val="tx1"/>
              </a:solidFill>
              <a:ea typeface="+mn-lt"/>
              <a:cs typeface="+mn-lt"/>
            </a:endParaRPr>
          </a:p>
        </p:txBody>
      </p:sp>
      <p:sp>
        <p:nvSpPr>
          <p:cNvPr id="6" name="Rectangle 5"/>
          <p:cNvSpPr/>
          <p:nvPr/>
        </p:nvSpPr>
        <p:spPr>
          <a:xfrm>
            <a:off x="607030" y="147749"/>
            <a:ext cx="1152128" cy="584775"/>
          </a:xfrm>
          <a:prstGeom prst="rect">
            <a:avLst/>
          </a:prstGeom>
        </p:spPr>
        <p:txBody>
          <a:bodyPr wrap="square">
            <a:spAutoFit/>
          </a:bodyPr>
          <a:lstStyle/>
          <a:p>
            <a:r>
              <a:rPr lang="en-GB" sz="3200" b="1" dirty="0">
                <a:solidFill>
                  <a:srgbClr val="052264"/>
                </a:solidFill>
                <a:latin typeface="Calibri"/>
                <a:ea typeface="+mj-ea"/>
              </a:rPr>
              <a:t>FAQs</a:t>
            </a:r>
            <a:endParaRPr lang="en-GB" dirty="0">
              <a:solidFill>
                <a:srgbClr val="052264"/>
              </a:solidFill>
            </a:endParaRPr>
          </a:p>
        </p:txBody>
      </p:sp>
    </p:spTree>
    <p:extLst>
      <p:ext uri="{BB962C8B-B14F-4D97-AF65-F5344CB8AC3E}">
        <p14:creationId xmlns:p14="http://schemas.microsoft.com/office/powerpoint/2010/main" val="3185522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35903" y="1203723"/>
            <a:ext cx="9942784" cy="5700929"/>
          </a:xfrm>
        </p:spPr>
        <p:txBody>
          <a:bodyPr>
            <a:normAutofit/>
          </a:bodyPr>
          <a:lstStyle/>
          <a:p>
            <a:r>
              <a:rPr lang="en-GB" sz="3200" dirty="0">
                <a:solidFill>
                  <a:schemeClr val="tx1"/>
                </a:solidFill>
              </a:rPr>
              <a:t>Student Finance England – student applies first then parent confirms income section based on previous tax year </a:t>
            </a:r>
          </a:p>
          <a:p>
            <a:r>
              <a:rPr lang="en-GB" sz="3200" dirty="0">
                <a:solidFill>
                  <a:schemeClr val="tx1"/>
                </a:solidFill>
              </a:rPr>
              <a:t>Finance Applications open Feb/March – Deadline May</a:t>
            </a:r>
          </a:p>
          <a:p>
            <a:r>
              <a:rPr lang="en-GB" sz="3200" dirty="0">
                <a:solidFill>
                  <a:schemeClr val="tx1"/>
                </a:solidFill>
                <a:hlinkClick r:id="rId2">
                  <a:extLst>
                    <a:ext uri="{A12FA001-AC4F-418D-AE19-62706E023703}">
                      <ahyp:hlinkClr xmlns:ahyp="http://schemas.microsoft.com/office/drawing/2018/hyperlinkcolor" val="tx"/>
                    </a:ext>
                  </a:extLst>
                </a:hlinkClick>
              </a:rPr>
              <a:t>https://www.gov.uk/student-finance-register-login</a:t>
            </a:r>
            <a:r>
              <a:rPr lang="en-GB" sz="3200" dirty="0">
                <a:solidFill>
                  <a:schemeClr val="tx1"/>
                </a:solidFill>
              </a:rPr>
              <a:t> </a:t>
            </a:r>
          </a:p>
          <a:p>
            <a:r>
              <a:rPr lang="en-GB" sz="3200" dirty="0">
                <a:solidFill>
                  <a:schemeClr val="tx1"/>
                </a:solidFill>
                <a:hlinkClick r:id="rId3">
                  <a:extLst>
                    <a:ext uri="{A12FA001-AC4F-418D-AE19-62706E023703}">
                      <ahyp:hlinkClr xmlns:ahyp="http://schemas.microsoft.com/office/drawing/2018/hyperlinkcolor" val="tx"/>
                    </a:ext>
                  </a:extLst>
                </a:hlinkClick>
              </a:rPr>
              <a:t>https://www.gov.uk/apply-for-student-finance/parents-and-partners</a:t>
            </a:r>
            <a:r>
              <a:rPr lang="en-GB" sz="3200" dirty="0">
                <a:solidFill>
                  <a:schemeClr val="tx1"/>
                </a:solidFill>
              </a:rPr>
              <a:t> </a:t>
            </a:r>
          </a:p>
          <a:p>
            <a:r>
              <a:rPr lang="en-GB" sz="3200" dirty="0">
                <a:solidFill>
                  <a:schemeClr val="tx1"/>
                </a:solidFill>
                <a:hlinkClick r:id="rId4">
                  <a:extLst>
                    <a:ext uri="{A12FA001-AC4F-418D-AE19-62706E023703}">
                      <ahyp:hlinkClr xmlns:ahyp="http://schemas.microsoft.com/office/drawing/2018/hyperlinkcolor" val="tx"/>
                    </a:ext>
                  </a:extLst>
                </a:hlinkClick>
              </a:rPr>
              <a:t>https://www.gov.uk/support-child-or-partners-student-finance-application</a:t>
            </a:r>
            <a:r>
              <a:rPr lang="en-GB" sz="3200" dirty="0">
                <a:solidFill>
                  <a:schemeClr val="tx1"/>
                </a:solidFill>
              </a:rPr>
              <a:t> </a:t>
            </a:r>
          </a:p>
        </p:txBody>
      </p:sp>
      <p:sp>
        <p:nvSpPr>
          <p:cNvPr id="6" name="Rectangle 5"/>
          <p:cNvSpPr/>
          <p:nvPr/>
        </p:nvSpPr>
        <p:spPr>
          <a:xfrm>
            <a:off x="594591" y="166411"/>
            <a:ext cx="1224136" cy="584775"/>
          </a:xfrm>
          <a:prstGeom prst="rect">
            <a:avLst/>
          </a:prstGeom>
        </p:spPr>
        <p:txBody>
          <a:bodyPr wrap="square">
            <a:spAutoFit/>
          </a:bodyPr>
          <a:lstStyle/>
          <a:p>
            <a:r>
              <a:rPr lang="en-GB" sz="3200" b="1" dirty="0">
                <a:solidFill>
                  <a:srgbClr val="052264"/>
                </a:solidFill>
                <a:latin typeface="Calibri"/>
                <a:ea typeface="+mj-ea"/>
              </a:rPr>
              <a:t>FAQs</a:t>
            </a:r>
            <a:endParaRPr lang="en-GB" dirty="0">
              <a:solidFill>
                <a:srgbClr val="052264"/>
              </a:solidFill>
            </a:endParaRPr>
          </a:p>
        </p:txBody>
      </p:sp>
    </p:spTree>
    <p:extLst>
      <p:ext uri="{BB962C8B-B14F-4D97-AF65-F5344CB8AC3E}">
        <p14:creationId xmlns:p14="http://schemas.microsoft.com/office/powerpoint/2010/main" val="2161106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Admissions tests:</a:t>
            </a:r>
          </a:p>
        </p:txBody>
      </p:sp>
      <p:sp>
        <p:nvSpPr>
          <p:cNvPr id="3" name="Content Placeholder 2"/>
          <p:cNvSpPr>
            <a:spLocks noGrp="1"/>
          </p:cNvSpPr>
          <p:nvPr>
            <p:ph idx="1"/>
          </p:nvPr>
        </p:nvSpPr>
        <p:spPr/>
        <p:txBody>
          <a:bodyPr/>
          <a:lstStyle/>
          <a:p>
            <a:r>
              <a:rPr lang="en-GB" dirty="0">
                <a:solidFill>
                  <a:schemeClr val="tx1"/>
                </a:solidFill>
              </a:rPr>
              <a:t>UCAS has all the details: search UCAS admissions tests</a:t>
            </a:r>
          </a:p>
          <a:p>
            <a:r>
              <a:rPr lang="en-GB" dirty="0">
                <a:solidFill>
                  <a:schemeClr val="tx1"/>
                </a:solidFill>
              </a:rPr>
              <a:t>https://www.ucas.com/ucas/undergraduate/getting-started/entry-requirements/admissions-tests</a:t>
            </a:r>
          </a:p>
          <a:p>
            <a:pPr marL="400050" lvl="1" indent="0">
              <a:buNone/>
            </a:pPr>
            <a:endParaRPr lang="en-GB" dirty="0">
              <a:solidFill>
                <a:schemeClr val="tx1"/>
              </a:solidFill>
            </a:endParaRPr>
          </a:p>
          <a:p>
            <a:endParaRPr lang="en-GB" dirty="0">
              <a:solidFill>
                <a:schemeClr val="tx1"/>
              </a:solidFill>
            </a:endParaRPr>
          </a:p>
        </p:txBody>
      </p:sp>
      <p:sp>
        <p:nvSpPr>
          <p:cNvPr id="4" name="Slide Number Placeholder 3"/>
          <p:cNvSpPr>
            <a:spLocks noGrp="1"/>
          </p:cNvSpPr>
          <p:nvPr>
            <p:ph type="sldNum" sz="quarter" idx="10"/>
          </p:nvPr>
        </p:nvSpPr>
        <p:spPr>
          <a:xfrm>
            <a:off x="6759575" y="6118239"/>
            <a:ext cx="2133600"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1100" kern="1200">
                <a:solidFill>
                  <a:srgbClr val="052264"/>
                </a:solidFill>
                <a:latin typeface="+mn-lt"/>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defRPr/>
            </a:pPr>
            <a:fld id="{1519A6FE-6146-4AB6-9048-237B26C7C037}" type="slidenum">
              <a:rPr lang="en-GB" smtClean="0"/>
              <a:pPr>
                <a:defRPr/>
              </a:pPr>
              <a:t>15</a:t>
            </a:fld>
            <a:endParaRPr lang="en-GB" dirty="0"/>
          </a:p>
        </p:txBody>
      </p:sp>
      <p:pic>
        <p:nvPicPr>
          <p:cNvPr id="5" name="Picture 4"/>
          <p:cNvPicPr>
            <a:picLocks noChangeAspect="1"/>
          </p:cNvPicPr>
          <p:nvPr/>
        </p:nvPicPr>
        <p:blipFill rotWithShape="1">
          <a:blip r:embed="rId3"/>
          <a:srcRect l="4965" t="14563" r="5704" b="8657"/>
          <a:stretch/>
        </p:blipFill>
        <p:spPr>
          <a:xfrm>
            <a:off x="4323184" y="3350850"/>
            <a:ext cx="4696479" cy="2598429"/>
          </a:xfrm>
          <a:prstGeom prst="rect">
            <a:avLst/>
          </a:prstGeom>
        </p:spPr>
      </p:pic>
    </p:spTree>
    <p:extLst>
      <p:ext uri="{BB962C8B-B14F-4D97-AF65-F5344CB8AC3E}">
        <p14:creationId xmlns:p14="http://schemas.microsoft.com/office/powerpoint/2010/main" val="1026685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Admissions tests:</a:t>
            </a:r>
          </a:p>
        </p:txBody>
      </p:sp>
      <p:sp>
        <p:nvSpPr>
          <p:cNvPr id="3" name="Content Placeholder 2"/>
          <p:cNvSpPr>
            <a:spLocks noGrp="1"/>
          </p:cNvSpPr>
          <p:nvPr>
            <p:ph idx="1"/>
          </p:nvPr>
        </p:nvSpPr>
        <p:spPr>
          <a:xfrm>
            <a:off x="838200" y="1825625"/>
            <a:ext cx="10515600" cy="4040219"/>
          </a:xfrm>
        </p:spPr>
        <p:txBody>
          <a:bodyPr/>
          <a:lstStyle/>
          <a:p>
            <a:r>
              <a:rPr lang="en-GB" dirty="0">
                <a:solidFill>
                  <a:schemeClr val="tx1"/>
                </a:solidFill>
              </a:rPr>
              <a:t>A number of courses require applicants to sit admissions tests in addition to normal grade / points requirements.</a:t>
            </a:r>
          </a:p>
          <a:p>
            <a:r>
              <a:rPr lang="en-GB" dirty="0">
                <a:solidFill>
                  <a:schemeClr val="tx1"/>
                </a:solidFill>
              </a:rPr>
              <a:t>Some Early Entry courses have this requirement:</a:t>
            </a:r>
          </a:p>
          <a:p>
            <a:pPr lvl="1"/>
            <a:r>
              <a:rPr lang="en-GB" dirty="0">
                <a:solidFill>
                  <a:schemeClr val="tx1"/>
                </a:solidFill>
              </a:rPr>
              <a:t>Oxbridge courses </a:t>
            </a:r>
          </a:p>
          <a:p>
            <a:pPr lvl="1"/>
            <a:r>
              <a:rPr lang="en-GB" dirty="0">
                <a:solidFill>
                  <a:schemeClr val="tx1"/>
                </a:solidFill>
              </a:rPr>
              <a:t>Medicine – BMAT, UKCAT, etc.</a:t>
            </a:r>
          </a:p>
          <a:p>
            <a:r>
              <a:rPr lang="en-GB" dirty="0">
                <a:solidFill>
                  <a:schemeClr val="tx1"/>
                </a:solidFill>
              </a:rPr>
              <a:t>But also many courses, for example:</a:t>
            </a:r>
          </a:p>
          <a:p>
            <a:pPr lvl="1"/>
            <a:r>
              <a:rPr lang="en-GB" dirty="0">
                <a:solidFill>
                  <a:schemeClr val="tx1"/>
                </a:solidFill>
              </a:rPr>
              <a:t>Law – LNAT</a:t>
            </a:r>
          </a:p>
          <a:p>
            <a:pPr lvl="1"/>
            <a:r>
              <a:rPr lang="en-GB" dirty="0">
                <a:solidFill>
                  <a:schemeClr val="tx1"/>
                </a:solidFill>
              </a:rPr>
              <a:t>Mathematics – MAT, STEP</a:t>
            </a:r>
          </a:p>
          <a:p>
            <a:pPr marL="400050" lvl="1" indent="0">
              <a:buNone/>
            </a:pPr>
            <a:endParaRPr lang="en-GB" dirty="0">
              <a:solidFill>
                <a:schemeClr val="tx1"/>
              </a:solidFill>
            </a:endParaRPr>
          </a:p>
          <a:p>
            <a:pPr marL="400050" lvl="1" indent="0">
              <a:buNone/>
            </a:pPr>
            <a:endParaRPr lang="en-GB" dirty="0">
              <a:solidFill>
                <a:schemeClr val="tx1"/>
              </a:solidFill>
            </a:endParaRPr>
          </a:p>
          <a:p>
            <a:endParaRPr lang="en-GB" dirty="0">
              <a:solidFill>
                <a:schemeClr val="tx1"/>
              </a:solidFill>
            </a:endParaRPr>
          </a:p>
        </p:txBody>
      </p:sp>
      <p:sp>
        <p:nvSpPr>
          <p:cNvPr id="4" name="Slide Number Placeholder 3"/>
          <p:cNvSpPr>
            <a:spLocks noGrp="1"/>
          </p:cNvSpPr>
          <p:nvPr>
            <p:ph type="sldNum" sz="quarter" idx="10"/>
          </p:nvPr>
        </p:nvSpPr>
        <p:spPr>
          <a:xfrm>
            <a:off x="6759575" y="6118239"/>
            <a:ext cx="2133600"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1100" kern="1200">
                <a:solidFill>
                  <a:srgbClr val="052264"/>
                </a:solidFill>
                <a:latin typeface="+mn-lt"/>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defRPr/>
            </a:pPr>
            <a:fld id="{1519A6FE-6146-4AB6-9048-237B26C7C037}" type="slidenum">
              <a:rPr lang="en-GB" smtClean="0"/>
              <a:pPr>
                <a:defRPr/>
              </a:pPr>
              <a:t>16</a:t>
            </a:fld>
            <a:endParaRPr lang="en-GB" dirty="0"/>
          </a:p>
        </p:txBody>
      </p:sp>
    </p:spTree>
    <p:extLst>
      <p:ext uri="{BB962C8B-B14F-4D97-AF65-F5344CB8AC3E}">
        <p14:creationId xmlns:p14="http://schemas.microsoft.com/office/powerpoint/2010/main" val="1212331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821" y="103254"/>
            <a:ext cx="10515600" cy="1106551"/>
          </a:xfrm>
        </p:spPr>
        <p:txBody>
          <a:bodyPr/>
          <a:lstStyle/>
          <a:p>
            <a:r>
              <a:rPr lang="en-GB" dirty="0"/>
              <a:t>Admissions tests:</a:t>
            </a:r>
          </a:p>
        </p:txBody>
      </p:sp>
      <p:sp>
        <p:nvSpPr>
          <p:cNvPr id="3" name="Content Placeholder 2"/>
          <p:cNvSpPr>
            <a:spLocks noGrp="1"/>
          </p:cNvSpPr>
          <p:nvPr>
            <p:ph idx="1"/>
          </p:nvPr>
        </p:nvSpPr>
        <p:spPr>
          <a:xfrm>
            <a:off x="136849" y="1035634"/>
            <a:ext cx="11464212" cy="3498996"/>
          </a:xfrm>
        </p:spPr>
        <p:txBody>
          <a:bodyPr/>
          <a:lstStyle/>
          <a:p>
            <a:pPr>
              <a:lnSpc>
                <a:spcPct val="150000"/>
              </a:lnSpc>
            </a:pPr>
            <a:r>
              <a:rPr lang="en-GB" dirty="0">
                <a:solidFill>
                  <a:schemeClr val="tx1"/>
                </a:solidFill>
              </a:rPr>
              <a:t>Check whether chosen courses has an associated admissions test</a:t>
            </a:r>
          </a:p>
          <a:p>
            <a:pPr>
              <a:lnSpc>
                <a:spcPct val="150000"/>
              </a:lnSpc>
            </a:pPr>
            <a:r>
              <a:rPr lang="en-GB" dirty="0">
                <a:solidFill>
                  <a:schemeClr val="tx1"/>
                </a:solidFill>
              </a:rPr>
              <a:t>Check the date by when you need to apply to sit it</a:t>
            </a:r>
          </a:p>
          <a:p>
            <a:r>
              <a:rPr lang="en-GB" dirty="0">
                <a:solidFill>
                  <a:schemeClr val="tx1"/>
                </a:solidFill>
              </a:rPr>
              <a:t>Especially for Early Entry courses, be aware that the test application date may be relatively early in the school year, sometimes they are in October half-term.</a:t>
            </a:r>
          </a:p>
          <a:p>
            <a:r>
              <a:rPr lang="en-GB" dirty="0">
                <a:solidFill>
                  <a:schemeClr val="tx1"/>
                </a:solidFill>
              </a:rPr>
              <a:t>Guidance about the tests and sample papers are available through the UCAS website  - student responsibility to prepare for these, subject support available</a:t>
            </a:r>
          </a:p>
          <a:p>
            <a:r>
              <a:rPr lang="en-GB" dirty="0">
                <a:solidFill>
                  <a:schemeClr val="tx1"/>
                </a:solidFill>
              </a:rPr>
              <a:t>It is the applicant’s responsibility to identify and register for these tests, please speak to Mrs Fry, Mrs Lilley or Mrs Bell</a:t>
            </a:r>
          </a:p>
        </p:txBody>
      </p:sp>
      <p:sp>
        <p:nvSpPr>
          <p:cNvPr id="4" name="Slide Number Placeholder 3"/>
          <p:cNvSpPr>
            <a:spLocks noGrp="1"/>
          </p:cNvSpPr>
          <p:nvPr>
            <p:ph type="sldNum" sz="quarter" idx="10"/>
          </p:nvPr>
        </p:nvSpPr>
        <p:spPr>
          <a:xfrm>
            <a:off x="6759575" y="6118239"/>
            <a:ext cx="2133600"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1100" kern="1200">
                <a:solidFill>
                  <a:srgbClr val="052264"/>
                </a:solidFill>
                <a:latin typeface="+mn-lt"/>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defRPr/>
            </a:pPr>
            <a:fld id="{1519A6FE-6146-4AB6-9048-237B26C7C037}" type="slidenum">
              <a:rPr lang="en-GB" smtClean="0"/>
              <a:pPr>
                <a:defRPr/>
              </a:pPr>
              <a:t>17</a:t>
            </a:fld>
            <a:endParaRPr lang="en-GB" dirty="0"/>
          </a:p>
        </p:txBody>
      </p:sp>
    </p:spTree>
    <p:extLst>
      <p:ext uri="{BB962C8B-B14F-4D97-AF65-F5344CB8AC3E}">
        <p14:creationId xmlns:p14="http://schemas.microsoft.com/office/powerpoint/2010/main" val="1575707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90EE-A70A-B2A4-1139-62E6A1E354B9}"/>
              </a:ext>
            </a:extLst>
          </p:cNvPr>
          <p:cNvSpPr>
            <a:spLocks noGrp="1"/>
          </p:cNvSpPr>
          <p:nvPr>
            <p:ph type="title"/>
          </p:nvPr>
        </p:nvSpPr>
        <p:spPr>
          <a:xfrm>
            <a:off x="272143" y="103254"/>
            <a:ext cx="10515600" cy="1325563"/>
          </a:xfrm>
        </p:spPr>
        <p:txBody>
          <a:bodyPr/>
          <a:lstStyle/>
          <a:p>
            <a:r>
              <a:rPr lang="en-GB" dirty="0"/>
              <a:t>Admissions Tests</a:t>
            </a:r>
          </a:p>
        </p:txBody>
      </p:sp>
      <p:sp>
        <p:nvSpPr>
          <p:cNvPr id="3" name="Content Placeholder 2">
            <a:extLst>
              <a:ext uri="{FF2B5EF4-FFF2-40B4-BE49-F238E27FC236}">
                <a16:creationId xmlns:a16="http://schemas.microsoft.com/office/drawing/2014/main" id="{45FF47E5-55D2-1937-0831-5C62C1823ED8}"/>
              </a:ext>
            </a:extLst>
          </p:cNvPr>
          <p:cNvSpPr>
            <a:spLocks noGrp="1"/>
          </p:cNvSpPr>
          <p:nvPr>
            <p:ph idx="1"/>
          </p:nvPr>
        </p:nvSpPr>
        <p:spPr>
          <a:xfrm>
            <a:off x="272142" y="1545707"/>
            <a:ext cx="11559073" cy="3498996"/>
          </a:xfrm>
        </p:spPr>
        <p:txBody>
          <a:bodyPr/>
          <a:lstStyle/>
          <a:p>
            <a:pPr marL="0" indent="0">
              <a:buNone/>
            </a:pPr>
            <a:r>
              <a:rPr lang="en-GB" b="1" dirty="0">
                <a:solidFill>
                  <a:schemeClr val="tx1"/>
                </a:solidFill>
                <a:effectLst/>
              </a:rPr>
              <a:t>Reforms to Cambridge Assessment Admissions Testing from 2024</a:t>
            </a:r>
          </a:p>
          <a:p>
            <a:pPr algn="l"/>
            <a:r>
              <a:rPr lang="en-GB" b="0" i="0" dirty="0">
                <a:solidFill>
                  <a:schemeClr val="tx1"/>
                </a:solidFill>
                <a:effectLst/>
              </a:rPr>
              <a:t>Cambridge Assessment Admissions Testing is to withdraw from running a series of university admissions exams with effect from 2024-5. This includes BMAT (medicine), ENGAA (engineering), NSAA (natural sciences) and TMUA (mathematical skills) tests.</a:t>
            </a:r>
          </a:p>
          <a:p>
            <a:pPr algn="l"/>
            <a:r>
              <a:rPr lang="en-GB" b="0" i="0" dirty="0">
                <a:solidFill>
                  <a:schemeClr val="tx1"/>
                </a:solidFill>
                <a:effectLst/>
              </a:rPr>
              <a:t>For the academic year 2024/25 onwards, the seven UK medical schools that use BMAT tests as part of their admissions process (Brighton and Sussex, Imperial, Lancaster, UCL, Cambridge, Leeds and Oxford) as well as medical and healthcare schools in other countries will put alternative arrangements in place.</a:t>
            </a:r>
          </a:p>
          <a:p>
            <a:endParaRPr lang="en-GB" dirty="0">
              <a:solidFill>
                <a:schemeClr val="tx1"/>
              </a:solidFill>
            </a:endParaRPr>
          </a:p>
        </p:txBody>
      </p:sp>
      <p:sp>
        <p:nvSpPr>
          <p:cNvPr id="4" name="Slide Number Placeholder 3">
            <a:extLst>
              <a:ext uri="{FF2B5EF4-FFF2-40B4-BE49-F238E27FC236}">
                <a16:creationId xmlns:a16="http://schemas.microsoft.com/office/drawing/2014/main" id="{C03249C7-6887-8C5F-F1FD-B05D89027B16}"/>
              </a:ext>
            </a:extLst>
          </p:cNvPr>
          <p:cNvSpPr>
            <a:spLocks noGrp="1"/>
          </p:cNvSpPr>
          <p:nvPr>
            <p:ph type="sldNum" sz="quarter" idx="10"/>
          </p:nvPr>
        </p:nvSpPr>
        <p:spPr>
          <a:xfrm>
            <a:off x="6759575" y="6118239"/>
            <a:ext cx="2133600"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1100" kern="1200">
                <a:solidFill>
                  <a:srgbClr val="052264"/>
                </a:solidFill>
                <a:latin typeface="+mn-lt"/>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defRPr/>
            </a:pPr>
            <a:fld id="{1519A6FE-6146-4AB6-9048-237B26C7C037}" type="slidenum">
              <a:rPr lang="en-GB" smtClean="0"/>
              <a:pPr>
                <a:defRPr/>
              </a:pPr>
              <a:t>18</a:t>
            </a:fld>
            <a:endParaRPr lang="en-GB" dirty="0"/>
          </a:p>
        </p:txBody>
      </p:sp>
    </p:spTree>
    <p:extLst>
      <p:ext uri="{BB962C8B-B14F-4D97-AF65-F5344CB8AC3E}">
        <p14:creationId xmlns:p14="http://schemas.microsoft.com/office/powerpoint/2010/main" val="2229280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0CC98-9D34-CB99-0D88-C2789C4714A2}"/>
              </a:ext>
            </a:extLst>
          </p:cNvPr>
          <p:cNvSpPr>
            <a:spLocks noGrp="1"/>
          </p:cNvSpPr>
          <p:nvPr>
            <p:ph type="title"/>
          </p:nvPr>
        </p:nvSpPr>
        <p:spPr/>
        <p:txBody>
          <a:bodyPr/>
          <a:lstStyle/>
          <a:p>
            <a:r>
              <a:rPr lang="en-GB" dirty="0"/>
              <a:t>Admissions Tests</a:t>
            </a:r>
          </a:p>
        </p:txBody>
      </p:sp>
      <p:sp>
        <p:nvSpPr>
          <p:cNvPr id="3" name="Content Placeholder 2">
            <a:extLst>
              <a:ext uri="{FF2B5EF4-FFF2-40B4-BE49-F238E27FC236}">
                <a16:creationId xmlns:a16="http://schemas.microsoft.com/office/drawing/2014/main" id="{F459E2C6-19F7-222E-ECAF-4C445B37CCDF}"/>
              </a:ext>
            </a:extLst>
          </p:cNvPr>
          <p:cNvSpPr>
            <a:spLocks noGrp="1"/>
          </p:cNvSpPr>
          <p:nvPr>
            <p:ph idx="1"/>
          </p:nvPr>
        </p:nvSpPr>
        <p:spPr/>
        <p:txBody>
          <a:bodyPr/>
          <a:lstStyle/>
          <a:p>
            <a:pPr algn="l"/>
            <a:r>
              <a:rPr lang="en-GB" b="1" dirty="0">
                <a:solidFill>
                  <a:schemeClr val="tx1"/>
                </a:solidFill>
                <a:effectLst/>
              </a:rPr>
              <a:t>There will be no change for </a:t>
            </a:r>
            <a:r>
              <a:rPr lang="en-GB" b="1" dirty="0">
                <a:solidFill>
                  <a:schemeClr val="tx1"/>
                </a:solidFill>
              </a:rPr>
              <a:t>this</a:t>
            </a:r>
            <a:r>
              <a:rPr lang="en-GB" b="1" dirty="0">
                <a:solidFill>
                  <a:schemeClr val="tx1"/>
                </a:solidFill>
                <a:effectLst/>
              </a:rPr>
              <a:t> year's entry system, as Cambridge Assessment Admissions Testing services will continue for 2023.</a:t>
            </a:r>
          </a:p>
          <a:p>
            <a:pPr algn="l"/>
            <a:r>
              <a:rPr lang="en-GB" b="0" i="0" dirty="0">
                <a:solidFill>
                  <a:schemeClr val="tx1"/>
                </a:solidFill>
                <a:effectLst/>
              </a:rPr>
              <a:t>To minimise disruption, the University of Cambridge is considering alternatives. ENGAA (engineering), NSAA (natural sciences) and TMUA are currently used for pre-interview selection to some courses at the University.</a:t>
            </a:r>
          </a:p>
          <a:p>
            <a:pPr marL="0" indent="0">
              <a:buNone/>
            </a:pPr>
            <a:endParaRPr lang="en-GB" dirty="0">
              <a:solidFill>
                <a:schemeClr val="tx1"/>
              </a:solidFill>
            </a:endParaRPr>
          </a:p>
        </p:txBody>
      </p:sp>
      <p:sp>
        <p:nvSpPr>
          <p:cNvPr id="4" name="Slide Number Placeholder 3">
            <a:extLst>
              <a:ext uri="{FF2B5EF4-FFF2-40B4-BE49-F238E27FC236}">
                <a16:creationId xmlns:a16="http://schemas.microsoft.com/office/drawing/2014/main" id="{39C3C88C-CAEA-A7D6-576E-EF9C51454054}"/>
              </a:ext>
            </a:extLst>
          </p:cNvPr>
          <p:cNvSpPr>
            <a:spLocks noGrp="1"/>
          </p:cNvSpPr>
          <p:nvPr>
            <p:ph type="sldNum" sz="quarter" idx="10"/>
          </p:nvPr>
        </p:nvSpPr>
        <p:spPr>
          <a:xfrm>
            <a:off x="6759575" y="6118239"/>
            <a:ext cx="2133600"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1100" kern="1200">
                <a:solidFill>
                  <a:srgbClr val="052264"/>
                </a:solidFill>
                <a:latin typeface="+mn-lt"/>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defRPr/>
            </a:pPr>
            <a:fld id="{1519A6FE-6146-4AB6-9048-237B26C7C037}" type="slidenum">
              <a:rPr lang="en-GB" smtClean="0"/>
              <a:pPr>
                <a:defRPr/>
              </a:pPr>
              <a:t>19</a:t>
            </a:fld>
            <a:endParaRPr lang="en-GB" dirty="0"/>
          </a:p>
        </p:txBody>
      </p:sp>
    </p:spTree>
    <p:extLst>
      <p:ext uri="{BB962C8B-B14F-4D97-AF65-F5344CB8AC3E}">
        <p14:creationId xmlns:p14="http://schemas.microsoft.com/office/powerpoint/2010/main" val="2993424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E720-071E-4E24-ABCA-A4AFEBC25092}"/>
              </a:ext>
            </a:extLst>
          </p:cNvPr>
          <p:cNvSpPr txBox="1">
            <a:spLocks noGrp="1"/>
          </p:cNvSpPr>
          <p:nvPr>
            <p:ph type="title"/>
          </p:nvPr>
        </p:nvSpPr>
        <p:spPr>
          <a:xfrm>
            <a:off x="491412" y="525581"/>
            <a:ext cx="10966579" cy="1069793"/>
          </a:xfrm>
        </p:spPr>
        <p:txBody>
          <a:bodyPr>
            <a:normAutofit/>
          </a:bodyPr>
          <a:lstStyle/>
          <a:p>
            <a:pPr lvl="0"/>
            <a:r>
              <a:rPr lang="en-GB" dirty="0">
                <a:cs typeface="Arial"/>
              </a:rPr>
              <a:t>When to apply for 2024 entry</a:t>
            </a:r>
          </a:p>
        </p:txBody>
      </p:sp>
      <p:graphicFrame>
        <p:nvGraphicFramePr>
          <p:cNvPr id="8" name="Content Placeholder 2">
            <a:extLst>
              <a:ext uri="{FF2B5EF4-FFF2-40B4-BE49-F238E27FC236}">
                <a16:creationId xmlns:a16="http://schemas.microsoft.com/office/drawing/2014/main" id="{24105B92-4477-42F1-A0A3-D0C3D624582F}"/>
              </a:ext>
            </a:extLst>
          </p:cNvPr>
          <p:cNvGraphicFramePr>
            <a:graphicFrameLocks noGrp="1"/>
          </p:cNvGraphicFramePr>
          <p:nvPr>
            <p:ph idx="1"/>
            <p:extLst>
              <p:ext uri="{D42A27DB-BD31-4B8C-83A1-F6EECF244321}">
                <p14:modId xmlns:p14="http://schemas.microsoft.com/office/powerpoint/2010/main" val="2062552590"/>
              </p:ext>
            </p:extLst>
          </p:nvPr>
        </p:nvGraphicFramePr>
        <p:xfrm>
          <a:off x="491412" y="1891004"/>
          <a:ext cx="10829731" cy="3411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D33690D5-7909-431A-9DFB-8CCF08DE8C9D}"/>
              </a:ext>
            </a:extLst>
          </p:cNvPr>
          <p:cNvSpPr txBox="1"/>
          <p:nvPr/>
        </p:nvSpPr>
        <p:spPr>
          <a:xfrm>
            <a:off x="7487846" y="5661022"/>
            <a:ext cx="2342601" cy="235970"/>
          </a:xfrm>
          <a:prstGeom prst="rect">
            <a:avLst/>
          </a:prstGeom>
          <a:noFill/>
          <a:ln cap="flat">
            <a:noFill/>
          </a:ln>
        </p:spPr>
        <p:txBody>
          <a:bodyPr vert="horz" wrap="square" lIns="91440" tIns="45720" rIns="0" bIns="45720" anchor="ctr" anchorCtr="0" compatLnSpc="1">
            <a:noAutofit/>
          </a:bodyPr>
          <a:lstStyle/>
          <a:p>
            <a:pPr algn="r" defTabSz="457200">
              <a:defRPr sz="1800" b="0" i="0" u="none" strike="noStrike" kern="0" cap="none" spc="0" baseline="0">
                <a:solidFill>
                  <a:srgbClr val="000000"/>
                </a:solidFill>
                <a:uFillTx/>
              </a:defRPr>
            </a:pPr>
            <a:fld id="{CE14D3AB-EBD0-44CB-98FB-38E32DA8618F}" type="datetime4">
              <a:rPr lang="en-GB" sz="900">
                <a:solidFill>
                  <a:srgbClr val="FFFFFF"/>
                </a:solidFill>
                <a:latin typeface="Calibri"/>
              </a:rPr>
              <a:pPr algn="r" defTabSz="457200">
                <a:defRPr sz="1800" b="0" i="0" u="none" strike="noStrike" kern="0" cap="none" spc="0" baseline="0">
                  <a:solidFill>
                    <a:srgbClr val="000000"/>
                  </a:solidFill>
                  <a:uFillTx/>
                </a:defRPr>
              </a:pPr>
              <a:t>23 February 2023</a:t>
            </a:fld>
            <a:endParaRPr lang="en-US" sz="900">
              <a:solidFill>
                <a:srgbClr val="FFFFFF"/>
              </a:solidFill>
              <a:latin typeface="Calibri"/>
            </a:endParaRPr>
          </a:p>
        </p:txBody>
      </p:sp>
      <p:sp>
        <p:nvSpPr>
          <p:cNvPr id="5" name="Footer Placeholder 4">
            <a:extLst>
              <a:ext uri="{FF2B5EF4-FFF2-40B4-BE49-F238E27FC236}">
                <a16:creationId xmlns:a16="http://schemas.microsoft.com/office/drawing/2014/main" id="{9046D62D-A54B-4608-8A7F-1FA15929921E}"/>
              </a:ext>
            </a:extLst>
          </p:cNvPr>
          <p:cNvSpPr txBox="1"/>
          <p:nvPr/>
        </p:nvSpPr>
        <p:spPr>
          <a:xfrm>
            <a:off x="1811340" y="5302434"/>
            <a:ext cx="6228876" cy="584931"/>
          </a:xfrm>
          <a:prstGeom prst="rect">
            <a:avLst/>
          </a:prstGeom>
          <a:noFill/>
          <a:ln cap="flat">
            <a:noFill/>
          </a:ln>
        </p:spPr>
        <p:txBody>
          <a:bodyPr vert="horz" wrap="square" lIns="91440" tIns="45720" rIns="91440" bIns="45720" anchor="ctr" anchorCtr="0" compatLnSpc="1">
            <a:noAutofit/>
          </a:bodyPr>
          <a:lstStyle/>
          <a:p>
            <a:pPr defTabSz="457200">
              <a:defRPr sz="1800" b="0" i="0" u="none" strike="noStrike" kern="0" cap="none" spc="0" baseline="0">
                <a:solidFill>
                  <a:srgbClr val="000000"/>
                </a:solidFill>
                <a:uFillTx/>
              </a:defRPr>
            </a:pPr>
            <a:r>
              <a:rPr lang="en-US" sz="1600" b="1" dirty="0">
                <a:latin typeface="Calibri"/>
              </a:rPr>
              <a:t>5 September 2023 – Completed applications can be sent to UCAS </a:t>
            </a:r>
          </a:p>
        </p:txBody>
      </p:sp>
      <p:sp>
        <p:nvSpPr>
          <p:cNvPr id="6" name="Slide Number Placeholder 5">
            <a:extLst>
              <a:ext uri="{FF2B5EF4-FFF2-40B4-BE49-F238E27FC236}">
                <a16:creationId xmlns:a16="http://schemas.microsoft.com/office/drawing/2014/main" id="{00EB0B4B-00F0-4182-822F-D5CE684194ED}"/>
              </a:ext>
            </a:extLst>
          </p:cNvPr>
          <p:cNvSpPr txBox="1"/>
          <p:nvPr/>
        </p:nvSpPr>
        <p:spPr>
          <a:xfrm>
            <a:off x="9830439" y="5661024"/>
            <a:ext cx="550221" cy="226341"/>
          </a:xfrm>
          <a:prstGeom prst="rect">
            <a:avLst/>
          </a:prstGeom>
          <a:noFill/>
          <a:ln cap="flat">
            <a:noFill/>
          </a:ln>
        </p:spPr>
        <p:txBody>
          <a:bodyPr vert="horz" wrap="square" lIns="91440" tIns="45720" rIns="91440" bIns="45720" anchor="ctr" anchorCtr="0" compatLnSpc="1">
            <a:noAutofit/>
          </a:bodyPr>
          <a:lstStyle/>
          <a:p>
            <a:pPr defTabSz="457200">
              <a:defRPr sz="1800" b="0" i="0" u="none" strike="noStrike" kern="0" cap="none" spc="0" baseline="0">
                <a:solidFill>
                  <a:srgbClr val="000000"/>
                </a:solidFill>
                <a:uFillTx/>
              </a:defRPr>
            </a:pPr>
            <a:r>
              <a:rPr lang="en-US" sz="900" dirty="0">
                <a:solidFill>
                  <a:srgbClr val="FFFFFF"/>
                </a:solidFill>
                <a:latin typeface="Calibri"/>
              </a:rPr>
              <a:t>|   </a:t>
            </a:r>
            <a:fld id="{314032A3-A075-4877-BE4B-4988CFAE48FB}" type="slidenum">
              <a:rPr sz="900" kern="0">
                <a:solidFill>
                  <a:srgbClr val="FFFFFF"/>
                </a:solidFill>
                <a:latin typeface="Calibri"/>
              </a:rPr>
              <a:pPr defTabSz="457200">
                <a:defRPr sz="1800" b="0" i="0" u="none" strike="noStrike" kern="0" cap="none" spc="0" baseline="0">
                  <a:solidFill>
                    <a:srgbClr val="000000"/>
                  </a:solidFill>
                  <a:uFillTx/>
                </a:defRPr>
              </a:pPr>
              <a:t>2</a:t>
            </a:fld>
            <a:endParaRPr lang="en-US" sz="900" kern="0" dirty="0">
              <a:solidFill>
                <a:srgbClr val="FFFFFF"/>
              </a:solidFill>
              <a:latin typeface="Calibri"/>
            </a:endParaRPr>
          </a:p>
        </p:txBody>
      </p:sp>
    </p:spTree>
    <p:custDataLst>
      <p:tags r:id="rId1"/>
    </p:custDataLst>
    <p:extLst>
      <p:ext uri="{BB962C8B-B14F-4D97-AF65-F5344CB8AC3E}">
        <p14:creationId xmlns:p14="http://schemas.microsoft.com/office/powerpoint/2010/main" val="4152526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Personal Statement</a:t>
            </a:r>
          </a:p>
        </p:txBody>
      </p:sp>
      <p:sp>
        <p:nvSpPr>
          <p:cNvPr id="3" name="Content Placeholder 2"/>
          <p:cNvSpPr>
            <a:spLocks noGrp="1"/>
          </p:cNvSpPr>
          <p:nvPr>
            <p:ph idx="1"/>
          </p:nvPr>
        </p:nvSpPr>
        <p:spPr/>
        <p:txBody>
          <a:bodyPr/>
          <a:lstStyle/>
          <a:p>
            <a:r>
              <a:rPr lang="en-GB" dirty="0">
                <a:solidFill>
                  <a:schemeClr val="tx1"/>
                </a:solidFill>
              </a:rPr>
              <a:t>Student’s responsibility</a:t>
            </a:r>
          </a:p>
          <a:p>
            <a:r>
              <a:rPr lang="en-GB" dirty="0">
                <a:solidFill>
                  <a:schemeClr val="tx1"/>
                </a:solidFill>
              </a:rPr>
              <a:t>Written with our support</a:t>
            </a:r>
          </a:p>
          <a:p>
            <a:r>
              <a:rPr lang="en-GB" dirty="0">
                <a:solidFill>
                  <a:schemeClr val="tx1"/>
                </a:solidFill>
              </a:rPr>
              <a:t>A significant part of application</a:t>
            </a:r>
          </a:p>
          <a:p>
            <a:r>
              <a:rPr lang="en-GB" dirty="0">
                <a:solidFill>
                  <a:schemeClr val="tx1"/>
                </a:solidFill>
              </a:rPr>
              <a:t>May be used to support application if grades not quite achieved – stand out from the crowd</a:t>
            </a:r>
          </a:p>
          <a:p>
            <a:r>
              <a:rPr lang="en-GB" dirty="0">
                <a:solidFill>
                  <a:schemeClr val="tx1"/>
                </a:solidFill>
              </a:rPr>
              <a:t>4,000 characters including spaces – </a:t>
            </a:r>
            <a:r>
              <a:rPr lang="en-GB" dirty="0">
                <a:solidFill>
                  <a:srgbClr val="FF0000"/>
                </a:solidFill>
              </a:rPr>
              <a:t>lots of templates but beware of plagiarism – UCAS plagiarism software</a:t>
            </a:r>
          </a:p>
          <a:p>
            <a:r>
              <a:rPr lang="en-GB" dirty="0">
                <a:solidFill>
                  <a:schemeClr val="tx1"/>
                </a:solidFill>
                <a:cs typeface="Arial"/>
              </a:rPr>
              <a:t>We have asked for ‘rough’ draft before the end of Summer term </a:t>
            </a:r>
          </a:p>
        </p:txBody>
      </p:sp>
    </p:spTree>
    <p:extLst>
      <p:ext uri="{BB962C8B-B14F-4D97-AF65-F5344CB8AC3E}">
        <p14:creationId xmlns:p14="http://schemas.microsoft.com/office/powerpoint/2010/main" val="3750417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498" y="134971"/>
            <a:ext cx="10515600" cy="1171316"/>
          </a:xfrm>
        </p:spPr>
        <p:txBody>
          <a:bodyPr/>
          <a:lstStyle/>
          <a:p>
            <a:r>
              <a:rPr lang="en-GB" dirty="0"/>
              <a:t>Personal statement - content</a:t>
            </a:r>
          </a:p>
        </p:txBody>
      </p:sp>
      <p:sp>
        <p:nvSpPr>
          <p:cNvPr id="6" name="Content Placeholder 5"/>
          <p:cNvSpPr>
            <a:spLocks noGrp="1"/>
          </p:cNvSpPr>
          <p:nvPr>
            <p:ph idx="1"/>
          </p:nvPr>
        </p:nvSpPr>
        <p:spPr>
          <a:xfrm>
            <a:off x="0" y="1262742"/>
            <a:ext cx="11352244" cy="3772151"/>
          </a:xfrm>
        </p:spPr>
        <p:txBody>
          <a:bodyPr/>
          <a:lstStyle/>
          <a:p>
            <a:pPr marL="530225" lvl="1" indent="-352425">
              <a:lnSpc>
                <a:spcPct val="110000"/>
              </a:lnSpc>
              <a:buFont typeface="Wingdings" pitchFamily="2" charset="2"/>
              <a:buChar char="§"/>
            </a:pPr>
            <a:r>
              <a:rPr lang="en-GB" sz="2800" dirty="0">
                <a:solidFill>
                  <a:schemeClr val="tx1"/>
                </a:solidFill>
              </a:rPr>
              <a:t>Understanding of the Course </a:t>
            </a:r>
          </a:p>
          <a:p>
            <a:pPr marL="530225" lvl="1" indent="-352425">
              <a:lnSpc>
                <a:spcPct val="110000"/>
              </a:lnSpc>
              <a:buFont typeface="Wingdings" pitchFamily="2" charset="2"/>
              <a:buChar char="§"/>
            </a:pPr>
            <a:r>
              <a:rPr lang="en-GB" sz="2800" dirty="0">
                <a:solidFill>
                  <a:schemeClr val="tx1"/>
                </a:solidFill>
              </a:rPr>
              <a:t>Independent Study Skills</a:t>
            </a:r>
          </a:p>
          <a:p>
            <a:pPr marL="530225" lvl="1" indent="-352425">
              <a:lnSpc>
                <a:spcPct val="110000"/>
              </a:lnSpc>
              <a:buFont typeface="Wingdings" pitchFamily="2" charset="2"/>
              <a:buChar char="§"/>
            </a:pPr>
            <a:r>
              <a:rPr lang="en-GB" sz="2800" dirty="0">
                <a:solidFill>
                  <a:schemeClr val="tx1"/>
                </a:solidFill>
              </a:rPr>
              <a:t>Self-awareness (strengths, qualities, leadership)</a:t>
            </a:r>
          </a:p>
          <a:p>
            <a:pPr marL="530225" lvl="1" indent="-352425">
              <a:lnSpc>
                <a:spcPct val="110000"/>
              </a:lnSpc>
              <a:buFont typeface="Wingdings" pitchFamily="2" charset="2"/>
              <a:buChar char="§"/>
            </a:pPr>
            <a:r>
              <a:rPr lang="en-GB" sz="2800" dirty="0">
                <a:solidFill>
                  <a:schemeClr val="tx1"/>
                </a:solidFill>
              </a:rPr>
              <a:t>Motivation and Commitment</a:t>
            </a:r>
          </a:p>
          <a:p>
            <a:pPr marL="530225" lvl="1" indent="-352425">
              <a:lnSpc>
                <a:spcPct val="110000"/>
              </a:lnSpc>
              <a:buFont typeface="Wingdings" pitchFamily="2" charset="2"/>
              <a:buChar char="§"/>
            </a:pPr>
            <a:r>
              <a:rPr lang="en-GB" sz="2800" dirty="0">
                <a:solidFill>
                  <a:schemeClr val="tx1"/>
                </a:solidFill>
              </a:rPr>
              <a:t>Good Numeracy and Literacy</a:t>
            </a:r>
          </a:p>
          <a:p>
            <a:pPr marL="530225" lvl="1" indent="-352425">
              <a:lnSpc>
                <a:spcPct val="110000"/>
              </a:lnSpc>
              <a:buFont typeface="Wingdings" pitchFamily="2" charset="2"/>
              <a:buChar char="§"/>
            </a:pPr>
            <a:r>
              <a:rPr lang="en-GB" sz="2800" dirty="0">
                <a:solidFill>
                  <a:schemeClr val="tx1"/>
                </a:solidFill>
              </a:rPr>
              <a:t>Time Management Skills</a:t>
            </a:r>
          </a:p>
          <a:p>
            <a:pPr marL="530225" lvl="1" indent="-352425">
              <a:lnSpc>
                <a:spcPct val="110000"/>
              </a:lnSpc>
              <a:buFont typeface="Wingdings" pitchFamily="2" charset="2"/>
              <a:buChar char="§"/>
            </a:pPr>
            <a:r>
              <a:rPr lang="en-GB" sz="2800" dirty="0">
                <a:solidFill>
                  <a:schemeClr val="tx1"/>
                </a:solidFill>
              </a:rPr>
              <a:t>Going Beyond the Syllabus (work experience / reading)</a:t>
            </a:r>
          </a:p>
          <a:p>
            <a:pPr marL="530225" lvl="1" indent="-352425">
              <a:lnSpc>
                <a:spcPct val="110000"/>
              </a:lnSpc>
              <a:buFont typeface="Wingdings" pitchFamily="2" charset="2"/>
              <a:buChar char="§"/>
            </a:pPr>
            <a:r>
              <a:rPr lang="en-GB" sz="2800" dirty="0">
                <a:solidFill>
                  <a:schemeClr val="tx1"/>
                </a:solidFill>
              </a:rPr>
              <a:t>Relevant transferrable skills (leadership, essay writing)</a:t>
            </a:r>
          </a:p>
          <a:p>
            <a:pPr marL="177800" lvl="1" indent="0">
              <a:lnSpc>
                <a:spcPct val="110000"/>
              </a:lnSpc>
              <a:buNone/>
            </a:pPr>
            <a:r>
              <a:rPr lang="en-GB" sz="2800" b="1" dirty="0">
                <a:solidFill>
                  <a:schemeClr val="tx1"/>
                </a:solidFill>
                <a:cs typeface="Arial"/>
              </a:rPr>
              <a:t>Southampton Univeristy</a:t>
            </a:r>
            <a:r>
              <a:rPr lang="en-GB" sz="2800" dirty="0">
                <a:solidFill>
                  <a:schemeClr val="tx1"/>
                </a:solidFill>
                <a:cs typeface="Arial"/>
              </a:rPr>
              <a:t> offer a statement one-to-one clinic</a:t>
            </a:r>
          </a:p>
        </p:txBody>
      </p:sp>
    </p:spTree>
    <p:extLst>
      <p:ext uri="{BB962C8B-B14F-4D97-AF65-F5344CB8AC3E}">
        <p14:creationId xmlns:p14="http://schemas.microsoft.com/office/powerpoint/2010/main" val="3892006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261" y="175330"/>
            <a:ext cx="10515600" cy="1118516"/>
          </a:xfrm>
        </p:spPr>
        <p:txBody>
          <a:bodyPr/>
          <a:lstStyle/>
          <a:p>
            <a:r>
              <a:rPr lang="en-GB" dirty="0"/>
              <a:t>UCAS Reference Changes…</a:t>
            </a:r>
          </a:p>
        </p:txBody>
      </p:sp>
      <p:pic>
        <p:nvPicPr>
          <p:cNvPr id="1030" name="Picture 6" descr="Graphic of changes to 2024 undergraduate references ">
            <a:extLst>
              <a:ext uri="{FF2B5EF4-FFF2-40B4-BE49-F238E27FC236}">
                <a16:creationId xmlns:a16="http://schemas.microsoft.com/office/drawing/2014/main" id="{1AA82808-DEF0-9A28-66C0-B3319985490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7261" y="1403484"/>
            <a:ext cx="10899710" cy="42470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ECF4458-6725-989B-9C51-559FD7ABDAFE}"/>
              </a:ext>
            </a:extLst>
          </p:cNvPr>
          <p:cNvSpPr txBox="1"/>
          <p:nvPr/>
        </p:nvSpPr>
        <p:spPr>
          <a:xfrm>
            <a:off x="4672540" y="5575529"/>
            <a:ext cx="7848872" cy="369332"/>
          </a:xfrm>
          <a:prstGeom prst="rect">
            <a:avLst/>
          </a:prstGeom>
          <a:noFill/>
        </p:spPr>
        <p:txBody>
          <a:bodyPr wrap="square" rtlCol="0">
            <a:spAutoFit/>
          </a:bodyPr>
          <a:lstStyle/>
          <a:p>
            <a:r>
              <a:rPr lang="en-GB" b="1" dirty="0">
                <a:solidFill>
                  <a:srgbClr val="002060"/>
                </a:solidFill>
                <a:latin typeface="+mj-lt"/>
              </a:rPr>
              <a:t>The reference sections will be completed by Mrs Lilley</a:t>
            </a:r>
          </a:p>
        </p:txBody>
      </p:sp>
    </p:spTree>
    <p:extLst>
      <p:ext uri="{BB962C8B-B14F-4D97-AF65-F5344CB8AC3E}">
        <p14:creationId xmlns:p14="http://schemas.microsoft.com/office/powerpoint/2010/main" val="1471449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7AD83-6E3F-6AA8-602B-EE3817AA80F0}"/>
              </a:ext>
            </a:extLst>
          </p:cNvPr>
          <p:cNvSpPr>
            <a:spLocks noGrp="1"/>
          </p:cNvSpPr>
          <p:nvPr>
            <p:ph type="title"/>
          </p:nvPr>
        </p:nvSpPr>
        <p:spPr/>
        <p:txBody>
          <a:bodyPr/>
          <a:lstStyle/>
          <a:p>
            <a:r>
              <a:rPr lang="en-GB" dirty="0"/>
              <a:t>Predicted Grades</a:t>
            </a:r>
          </a:p>
        </p:txBody>
      </p:sp>
      <p:sp>
        <p:nvSpPr>
          <p:cNvPr id="3" name="Content Placeholder 2">
            <a:extLst>
              <a:ext uri="{FF2B5EF4-FFF2-40B4-BE49-F238E27FC236}">
                <a16:creationId xmlns:a16="http://schemas.microsoft.com/office/drawing/2014/main" id="{D9AD58FA-1E26-111D-4814-71396C8AC7AC}"/>
              </a:ext>
            </a:extLst>
          </p:cNvPr>
          <p:cNvSpPr>
            <a:spLocks noGrp="1"/>
          </p:cNvSpPr>
          <p:nvPr>
            <p:ph idx="1"/>
          </p:nvPr>
        </p:nvSpPr>
        <p:spPr>
          <a:xfrm>
            <a:off x="838200" y="1825625"/>
            <a:ext cx="10515600" cy="4170847"/>
          </a:xfrm>
        </p:spPr>
        <p:txBody>
          <a:bodyPr/>
          <a:lstStyle/>
          <a:p>
            <a:r>
              <a:rPr lang="en-GB" dirty="0">
                <a:solidFill>
                  <a:schemeClr val="tx1"/>
                </a:solidFill>
                <a:cs typeface="Arial"/>
              </a:rPr>
              <a:t>Predicted grades – based on best evidence and performance during Y12 and start of Y13</a:t>
            </a:r>
          </a:p>
          <a:p>
            <a:endParaRPr lang="en-GB" sz="2400" dirty="0">
              <a:solidFill>
                <a:schemeClr val="tx1"/>
              </a:solidFill>
              <a:cs typeface="Arial"/>
            </a:endParaRPr>
          </a:p>
          <a:p>
            <a:r>
              <a:rPr lang="en-GB" dirty="0">
                <a:solidFill>
                  <a:schemeClr val="tx1"/>
                </a:solidFill>
                <a:cs typeface="Arial"/>
              </a:rPr>
              <a:t>Predictions will be provided by individual subject teachers </a:t>
            </a:r>
          </a:p>
          <a:p>
            <a:endParaRPr lang="en-GB" sz="2400" dirty="0">
              <a:solidFill>
                <a:schemeClr val="tx1"/>
              </a:solidFill>
              <a:cs typeface="Arial"/>
            </a:endParaRPr>
          </a:p>
          <a:p>
            <a:pPr marL="0" indent="0">
              <a:buNone/>
            </a:pPr>
            <a:endParaRPr lang="en-GB" sz="2400" dirty="0">
              <a:solidFill>
                <a:schemeClr val="tx1"/>
              </a:solidFill>
            </a:endParaRPr>
          </a:p>
          <a:p>
            <a:endParaRPr lang="en-GB" dirty="0">
              <a:solidFill>
                <a:schemeClr val="tx1"/>
              </a:solidFill>
            </a:endParaRPr>
          </a:p>
        </p:txBody>
      </p:sp>
      <p:sp>
        <p:nvSpPr>
          <p:cNvPr id="4" name="Slide Number Placeholder 3">
            <a:extLst>
              <a:ext uri="{FF2B5EF4-FFF2-40B4-BE49-F238E27FC236}">
                <a16:creationId xmlns:a16="http://schemas.microsoft.com/office/drawing/2014/main" id="{C43FB1B2-60A5-ADD8-B9CC-777B7A6E336D}"/>
              </a:ext>
            </a:extLst>
          </p:cNvPr>
          <p:cNvSpPr>
            <a:spLocks noGrp="1"/>
          </p:cNvSpPr>
          <p:nvPr>
            <p:ph type="sldNum" sz="quarter" idx="10"/>
          </p:nvPr>
        </p:nvSpPr>
        <p:spPr>
          <a:xfrm>
            <a:off x="6759575" y="6118239"/>
            <a:ext cx="2133600"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1100" kern="1200">
                <a:solidFill>
                  <a:srgbClr val="052264"/>
                </a:solidFill>
                <a:latin typeface="+mn-lt"/>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defRPr/>
            </a:pPr>
            <a:fld id="{1519A6FE-6146-4AB6-9048-237B26C7C037}" type="slidenum">
              <a:rPr lang="en-GB" smtClean="0"/>
              <a:pPr>
                <a:defRPr/>
              </a:pPr>
              <a:t>23</a:t>
            </a:fld>
            <a:endParaRPr lang="en-GB" dirty="0"/>
          </a:p>
        </p:txBody>
      </p:sp>
    </p:spTree>
    <p:extLst>
      <p:ext uri="{BB962C8B-B14F-4D97-AF65-F5344CB8AC3E}">
        <p14:creationId xmlns:p14="http://schemas.microsoft.com/office/powerpoint/2010/main" val="699424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Following Submission</a:t>
            </a:r>
          </a:p>
        </p:txBody>
      </p:sp>
      <p:sp>
        <p:nvSpPr>
          <p:cNvPr id="6" name="Content Placeholder 5"/>
          <p:cNvSpPr>
            <a:spLocks noGrp="1"/>
          </p:cNvSpPr>
          <p:nvPr>
            <p:ph idx="1"/>
          </p:nvPr>
        </p:nvSpPr>
        <p:spPr>
          <a:xfrm>
            <a:off x="565176" y="1835561"/>
            <a:ext cx="10961240" cy="4968552"/>
          </a:xfrm>
        </p:spPr>
        <p:txBody>
          <a:bodyPr/>
          <a:lstStyle/>
          <a:p>
            <a:pPr marL="530225" lvl="1" indent="-352425">
              <a:buFont typeface="Wingdings" pitchFamily="2" charset="2"/>
              <a:buChar char="§"/>
            </a:pPr>
            <a:r>
              <a:rPr lang="en-GB" sz="2800" dirty="0">
                <a:solidFill>
                  <a:schemeClr val="tx1"/>
                </a:solidFill>
              </a:rPr>
              <a:t>UCAS Hub – shows status of each application </a:t>
            </a:r>
          </a:p>
          <a:p>
            <a:pPr marL="530225" lvl="1" indent="-352425">
              <a:buFont typeface="Wingdings" pitchFamily="2" charset="2"/>
              <a:buChar char="§"/>
            </a:pPr>
            <a:r>
              <a:rPr lang="en-GB" sz="2800" dirty="0">
                <a:solidFill>
                  <a:schemeClr val="tx1"/>
                </a:solidFill>
                <a:cs typeface="Arial"/>
              </a:rPr>
              <a:t>Mock interviews support available – RSS/UL</a:t>
            </a:r>
            <a:endParaRPr lang="en-GB" sz="2800" dirty="0">
              <a:solidFill>
                <a:schemeClr val="tx1"/>
              </a:solidFill>
            </a:endParaRPr>
          </a:p>
          <a:p>
            <a:pPr marL="530225" lvl="1" indent="-352425">
              <a:buFont typeface="Wingdings" pitchFamily="2" charset="2"/>
              <a:buChar char="§"/>
            </a:pPr>
            <a:r>
              <a:rPr lang="en-GB" sz="2800" dirty="0">
                <a:solidFill>
                  <a:schemeClr val="tx1"/>
                </a:solidFill>
              </a:rPr>
              <a:t>Applicant Days</a:t>
            </a:r>
          </a:p>
          <a:p>
            <a:pPr marL="530225" lvl="1" indent="-352425">
              <a:buFont typeface="Wingdings" pitchFamily="2" charset="2"/>
              <a:buChar char="§"/>
            </a:pPr>
            <a:r>
              <a:rPr lang="en-GB" sz="2800" dirty="0">
                <a:solidFill>
                  <a:schemeClr val="tx1"/>
                </a:solidFill>
                <a:cs typeface="Arial"/>
              </a:rPr>
              <a:t>Admissions Tests if needed (some on site, some external – faculty support with these)</a:t>
            </a:r>
            <a:endParaRPr lang="en-GB" sz="2800" dirty="0">
              <a:solidFill>
                <a:schemeClr val="tx1"/>
              </a:solidFill>
            </a:endParaRPr>
          </a:p>
          <a:p>
            <a:pPr marL="530225" lvl="1" indent="-352425">
              <a:buFont typeface="Wingdings" pitchFamily="2" charset="2"/>
              <a:buChar char="§"/>
            </a:pPr>
            <a:r>
              <a:rPr lang="en-GB" sz="2800" dirty="0">
                <a:solidFill>
                  <a:schemeClr val="tx1"/>
                </a:solidFill>
              </a:rPr>
              <a:t>Extra &amp; Clearing </a:t>
            </a:r>
          </a:p>
          <a:p>
            <a:pPr marL="530225" lvl="1" indent="-352425">
              <a:buFont typeface="Wingdings" pitchFamily="2" charset="2"/>
              <a:buChar char="§"/>
            </a:pPr>
            <a:r>
              <a:rPr lang="en-GB" sz="2800" dirty="0">
                <a:solidFill>
                  <a:schemeClr val="tx1"/>
                </a:solidFill>
              </a:rPr>
              <a:t>Incentivisation – reduced or unconditional offers for Firm Choice or a good EPQ grade</a:t>
            </a:r>
          </a:p>
          <a:p>
            <a:pPr marL="530225" lvl="1" indent="-352425">
              <a:buFont typeface="Wingdings" pitchFamily="2" charset="2"/>
              <a:buChar char="§"/>
            </a:pPr>
            <a:r>
              <a:rPr lang="en-GB" sz="2800" dirty="0">
                <a:solidFill>
                  <a:schemeClr val="tx1"/>
                </a:solidFill>
              </a:rPr>
              <a:t>Accommodation applications</a:t>
            </a:r>
          </a:p>
        </p:txBody>
      </p:sp>
    </p:spTree>
    <p:extLst>
      <p:ext uri="{BB962C8B-B14F-4D97-AF65-F5344CB8AC3E}">
        <p14:creationId xmlns:p14="http://schemas.microsoft.com/office/powerpoint/2010/main" val="3612466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E964DE-703A-4D6C-A586-1A42F5C0844A}"/>
              </a:ext>
            </a:extLst>
          </p:cNvPr>
          <p:cNvSpPr>
            <a:spLocks noGrp="1"/>
          </p:cNvSpPr>
          <p:nvPr>
            <p:ph type="title"/>
          </p:nvPr>
        </p:nvSpPr>
        <p:spPr>
          <a:xfrm>
            <a:off x="347464" y="304395"/>
            <a:ext cx="4404928" cy="987425"/>
          </a:xfrm>
        </p:spPr>
        <p:txBody>
          <a:bodyPr>
            <a:normAutofit fontScale="90000"/>
          </a:bodyPr>
          <a:lstStyle/>
          <a:p>
            <a:r>
              <a:rPr lang="en-GB" sz="3600" b="1" dirty="0">
                <a:latin typeface="Cambria" panose="02040503050406030204" pitchFamily="18" charset="0"/>
                <a:ea typeface="Cambria" panose="02040503050406030204" pitchFamily="18" charset="0"/>
              </a:rPr>
              <a:t>What can students </a:t>
            </a:r>
            <a:br>
              <a:rPr lang="en-GB" sz="3600" b="1" dirty="0">
                <a:latin typeface="Cambria" panose="02040503050406030204" pitchFamily="18" charset="0"/>
                <a:ea typeface="Cambria" panose="02040503050406030204" pitchFamily="18" charset="0"/>
              </a:rPr>
            </a:br>
            <a:r>
              <a:rPr lang="en-GB" sz="3600" b="1" dirty="0">
                <a:latin typeface="Cambria" panose="02040503050406030204" pitchFamily="18" charset="0"/>
                <a:ea typeface="Cambria" panose="02040503050406030204" pitchFamily="18" charset="0"/>
              </a:rPr>
              <a:t>be doing?</a:t>
            </a:r>
          </a:p>
        </p:txBody>
      </p:sp>
      <p:pic>
        <p:nvPicPr>
          <p:cNvPr id="8" name="Picture Placeholder 7" descr="A person riding on the back of a bicycle&#10;&#10;Description automatically generated">
            <a:extLst>
              <a:ext uri="{FF2B5EF4-FFF2-40B4-BE49-F238E27FC236}">
                <a16:creationId xmlns:a16="http://schemas.microsoft.com/office/drawing/2014/main" id="{26E51EDD-82B6-49CB-9F16-F40C64F81AC2}"/>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l="8975" r="8975"/>
          <a:stretch/>
        </p:blipFill>
        <p:spPr/>
      </p:pic>
      <p:sp>
        <p:nvSpPr>
          <p:cNvPr id="6" name="Text Placeholder 5">
            <a:extLst>
              <a:ext uri="{FF2B5EF4-FFF2-40B4-BE49-F238E27FC236}">
                <a16:creationId xmlns:a16="http://schemas.microsoft.com/office/drawing/2014/main" id="{BA821A65-22D8-43B6-9E59-AA22D01E73F9}"/>
              </a:ext>
            </a:extLst>
          </p:cNvPr>
          <p:cNvSpPr>
            <a:spLocks noGrp="1"/>
          </p:cNvSpPr>
          <p:nvPr>
            <p:ph type="body" sz="half" idx="2"/>
          </p:nvPr>
        </p:nvSpPr>
        <p:spPr>
          <a:xfrm>
            <a:off x="658485" y="1558564"/>
            <a:ext cx="4733188" cy="4400587"/>
          </a:xfrm>
        </p:spPr>
        <p:txBody>
          <a:bodyPr>
            <a:noAutofit/>
          </a:bodyPr>
          <a:lstStyle/>
          <a:p>
            <a:pPr marL="342900" indent="-285750">
              <a:spcBef>
                <a:spcPts val="900"/>
              </a:spcBef>
              <a:spcAft>
                <a:spcPts val="900"/>
              </a:spcAft>
              <a:buClr>
                <a:srgbClr val="FF6451"/>
              </a:buClr>
              <a:buFont typeface="Wingdings" panose="05000000000000000000" pitchFamily="2" charset="2"/>
              <a:buChar char="§"/>
              <a:defRPr/>
            </a:pPr>
            <a:r>
              <a:rPr lang="en-US" sz="2400" dirty="0">
                <a:latin typeface="Cambria" panose="02040503050406030204" pitchFamily="18" charset="0"/>
                <a:ea typeface="Cambria" panose="02040503050406030204" pitchFamily="18" charset="0"/>
              </a:rPr>
              <a:t>research, research, research</a:t>
            </a:r>
          </a:p>
          <a:p>
            <a:pPr marL="342900" indent="-285750">
              <a:spcBef>
                <a:spcPts val="900"/>
              </a:spcBef>
              <a:spcAft>
                <a:spcPts val="900"/>
              </a:spcAft>
              <a:buClr>
                <a:srgbClr val="FF6451"/>
              </a:buClr>
              <a:buFont typeface="Wingdings" panose="05000000000000000000" pitchFamily="2" charset="2"/>
              <a:buChar char="§"/>
              <a:defRPr/>
            </a:pPr>
            <a:r>
              <a:rPr lang="en-US" sz="2400" dirty="0">
                <a:latin typeface="Cambria" panose="02040503050406030204" pitchFamily="18" charset="0"/>
                <a:ea typeface="Cambria" panose="02040503050406030204" pitchFamily="18" charset="0"/>
              </a:rPr>
              <a:t>attend open days and events – including online</a:t>
            </a:r>
          </a:p>
          <a:p>
            <a:pPr marL="342900" indent="-285750">
              <a:spcBef>
                <a:spcPts val="900"/>
              </a:spcBef>
              <a:spcAft>
                <a:spcPts val="900"/>
              </a:spcAft>
              <a:buClr>
                <a:srgbClr val="FF6451"/>
              </a:buClr>
              <a:buFont typeface="Wingdings" panose="05000000000000000000" pitchFamily="2" charset="2"/>
              <a:buChar char="§"/>
              <a:defRPr/>
            </a:pPr>
            <a:r>
              <a:rPr lang="en-US" sz="2400" dirty="0">
                <a:latin typeface="Cambria" panose="02040503050406030204" pitchFamily="18" charset="0"/>
                <a:ea typeface="Cambria" panose="02040503050406030204" pitchFamily="18" charset="0"/>
              </a:rPr>
              <a:t>extracurricular and </a:t>
            </a:r>
            <a:r>
              <a:rPr lang="en-US" sz="2400" dirty="0" err="1">
                <a:latin typeface="Cambria" panose="02040503050406030204" pitchFamily="18" charset="0"/>
                <a:ea typeface="Cambria" panose="02040503050406030204" pitchFamily="18" charset="0"/>
              </a:rPr>
              <a:t>supercurricular</a:t>
            </a:r>
            <a:r>
              <a:rPr lang="en-US" sz="2400" dirty="0">
                <a:latin typeface="Cambria" panose="02040503050406030204" pitchFamily="18" charset="0"/>
                <a:ea typeface="Cambria" panose="02040503050406030204" pitchFamily="18" charset="0"/>
              </a:rPr>
              <a:t> activities</a:t>
            </a:r>
          </a:p>
          <a:p>
            <a:pPr marL="342900" indent="-285750">
              <a:spcBef>
                <a:spcPts val="900"/>
              </a:spcBef>
              <a:spcAft>
                <a:spcPts val="900"/>
              </a:spcAft>
              <a:buClr>
                <a:srgbClr val="FF6451"/>
              </a:buClr>
              <a:buFont typeface="Wingdings" panose="05000000000000000000" pitchFamily="2" charset="2"/>
              <a:buChar char="§"/>
              <a:defRPr/>
            </a:pPr>
            <a:r>
              <a:rPr lang="en-US" sz="2400" dirty="0">
                <a:latin typeface="Cambria" panose="02040503050406030204" pitchFamily="18" charset="0"/>
                <a:ea typeface="Cambria" panose="02040503050406030204" pitchFamily="18" charset="0"/>
              </a:rPr>
              <a:t>work experience</a:t>
            </a:r>
          </a:p>
          <a:p>
            <a:pPr marL="342900" indent="-285750">
              <a:spcBef>
                <a:spcPts val="900"/>
              </a:spcBef>
              <a:spcAft>
                <a:spcPts val="900"/>
              </a:spcAft>
              <a:buClr>
                <a:srgbClr val="FF6451"/>
              </a:buClr>
              <a:buFont typeface="Wingdings" panose="05000000000000000000" pitchFamily="2" charset="2"/>
              <a:buChar char="§"/>
              <a:defRPr/>
            </a:pPr>
            <a:r>
              <a:rPr lang="en-US" sz="2400" dirty="0">
                <a:latin typeface="Cambria" panose="02040503050406030204" pitchFamily="18" charset="0"/>
                <a:ea typeface="Cambria" panose="02040503050406030204" pitchFamily="18" charset="0"/>
              </a:rPr>
              <a:t>volunteering</a:t>
            </a:r>
          </a:p>
          <a:p>
            <a:pPr marL="342900" indent="-285750">
              <a:spcBef>
                <a:spcPts val="900"/>
              </a:spcBef>
              <a:spcAft>
                <a:spcPts val="900"/>
              </a:spcAft>
              <a:buClr>
                <a:srgbClr val="FF6451"/>
              </a:buClr>
              <a:buFont typeface="Wingdings" panose="05000000000000000000" pitchFamily="2" charset="2"/>
              <a:buChar char="§"/>
              <a:defRPr/>
            </a:pPr>
            <a:r>
              <a:rPr lang="en-US" sz="2400" dirty="0">
                <a:latin typeface="Cambria" panose="02040503050406030204" pitchFamily="18" charset="0"/>
                <a:ea typeface="Cambria" panose="02040503050406030204" pitchFamily="18" charset="0"/>
              </a:rPr>
              <a:t>independent learning outside the curriculum </a:t>
            </a:r>
          </a:p>
          <a:p>
            <a:pPr marL="342900" indent="-285750">
              <a:spcBef>
                <a:spcPts val="900"/>
              </a:spcBef>
              <a:spcAft>
                <a:spcPts val="900"/>
              </a:spcAft>
              <a:buClr>
                <a:srgbClr val="FF6451"/>
              </a:buClr>
              <a:buFont typeface="Wingdings" panose="05000000000000000000" pitchFamily="2" charset="2"/>
              <a:buChar char="§"/>
              <a:defRPr/>
            </a:pPr>
            <a:r>
              <a:rPr lang="en-US" sz="2400" dirty="0">
                <a:latin typeface="Cambria" panose="02040503050406030204" pitchFamily="18" charset="0"/>
                <a:ea typeface="Cambria" panose="02040503050406030204" pitchFamily="18" charset="0"/>
              </a:rPr>
              <a:t>focus on this year’s studies</a:t>
            </a:r>
          </a:p>
          <a:p>
            <a:endParaRPr lang="en-GB" sz="2400" dirty="0">
              <a:latin typeface="Cambria" panose="02040503050406030204" pitchFamily="18" charset="0"/>
              <a:ea typeface="Cambria" panose="02040503050406030204" pitchFamily="18" charset="0"/>
            </a:endParaRPr>
          </a:p>
        </p:txBody>
      </p:sp>
      <p:sp>
        <p:nvSpPr>
          <p:cNvPr id="3" name="Date Placeholder 4">
            <a:extLst>
              <a:ext uri="{FF2B5EF4-FFF2-40B4-BE49-F238E27FC236}">
                <a16:creationId xmlns:a16="http://schemas.microsoft.com/office/drawing/2014/main" id="{125FEE69-8057-4E7B-ADAA-585787E846E7}"/>
              </a:ext>
            </a:extLst>
          </p:cNvPr>
          <p:cNvSpPr txBox="1"/>
          <p:nvPr/>
        </p:nvSpPr>
        <p:spPr>
          <a:xfrm>
            <a:off x="7487846" y="5661022"/>
            <a:ext cx="2342601" cy="235970"/>
          </a:xfrm>
          <a:prstGeom prst="rect">
            <a:avLst/>
          </a:prstGeom>
          <a:noFill/>
          <a:ln cap="flat">
            <a:noFill/>
          </a:ln>
        </p:spPr>
        <p:txBody>
          <a:bodyPr vert="horz" wrap="square" lIns="91440" tIns="45720" rIns="0" bIns="45720" anchor="ctr" anchorCtr="0" compatLnSpc="1">
            <a:noAutofit/>
          </a:bodyPr>
          <a:lstStyle/>
          <a:p>
            <a:pPr algn="r" defTabSz="457200">
              <a:defRPr sz="1800" b="0" i="0" u="none" strike="noStrike" kern="0" cap="none" spc="0" baseline="0">
                <a:solidFill>
                  <a:srgbClr val="000000"/>
                </a:solidFill>
                <a:uFillTx/>
              </a:defRPr>
            </a:pPr>
            <a:fld id="{193DE345-8F43-47DB-BE69-B6858E68CFBF}" type="datetime4">
              <a:rPr lang="en-GB" sz="900">
                <a:latin typeface="Calibri"/>
              </a:rPr>
              <a:pPr algn="r" defTabSz="457200">
                <a:defRPr sz="1800" b="0" i="0" u="none" strike="noStrike" kern="0" cap="none" spc="0" baseline="0">
                  <a:solidFill>
                    <a:srgbClr val="000000"/>
                  </a:solidFill>
                  <a:uFillTx/>
                </a:defRPr>
              </a:pPr>
              <a:t>23 February 2023</a:t>
            </a:fld>
            <a:endParaRPr lang="en-US" sz="900" dirty="0">
              <a:latin typeface="Calibri"/>
            </a:endParaRPr>
          </a:p>
        </p:txBody>
      </p:sp>
      <p:sp>
        <p:nvSpPr>
          <p:cNvPr id="5" name="Slide Number Placeholder 6">
            <a:extLst>
              <a:ext uri="{FF2B5EF4-FFF2-40B4-BE49-F238E27FC236}">
                <a16:creationId xmlns:a16="http://schemas.microsoft.com/office/drawing/2014/main" id="{96E9B566-AA9B-4ABA-B13E-D4516854D69D}"/>
              </a:ext>
            </a:extLst>
          </p:cNvPr>
          <p:cNvSpPr txBox="1"/>
          <p:nvPr/>
        </p:nvSpPr>
        <p:spPr>
          <a:xfrm>
            <a:off x="9830439" y="5661024"/>
            <a:ext cx="550221" cy="226341"/>
          </a:xfrm>
          <a:prstGeom prst="rect">
            <a:avLst/>
          </a:prstGeom>
          <a:noFill/>
          <a:ln cap="flat">
            <a:noFill/>
          </a:ln>
        </p:spPr>
        <p:txBody>
          <a:bodyPr vert="horz" wrap="square" lIns="91440" tIns="45720" rIns="91440" bIns="45720" anchor="ctr" anchorCtr="0" compatLnSpc="1">
            <a:noAutofit/>
          </a:bodyPr>
          <a:lstStyle/>
          <a:p>
            <a:pPr defTabSz="457200">
              <a:defRPr sz="1800" b="0" i="0" u="none" strike="noStrike" kern="0" cap="none" spc="0" baseline="0">
                <a:solidFill>
                  <a:srgbClr val="000000"/>
                </a:solidFill>
                <a:uFillTx/>
              </a:defRPr>
            </a:pPr>
            <a:r>
              <a:rPr lang="en-US" sz="900" dirty="0">
                <a:latin typeface="Calibri"/>
              </a:rPr>
              <a:t>|   </a:t>
            </a:r>
            <a:fld id="{A2F8606F-E88B-417C-9A1B-095B832E158D}" type="slidenum">
              <a:rPr sz="900">
                <a:solidFill>
                  <a:srgbClr val="000000"/>
                </a:solidFill>
                <a:latin typeface="Calibri"/>
              </a:rPr>
              <a:pPr defTabSz="457200">
                <a:defRPr sz="1800" b="0" i="0" u="none" strike="noStrike" kern="0" cap="none" spc="0" baseline="0">
                  <a:solidFill>
                    <a:srgbClr val="000000"/>
                  </a:solidFill>
                  <a:uFillTx/>
                </a:defRPr>
              </a:pPr>
              <a:t>25</a:t>
            </a:fld>
            <a:endParaRPr lang="en-US" sz="900" dirty="0">
              <a:solidFill>
                <a:srgbClr val="000000"/>
              </a:solidFill>
              <a:latin typeface="Calibri"/>
            </a:endParaRPr>
          </a:p>
        </p:txBody>
      </p:sp>
      <p:pic>
        <p:nvPicPr>
          <p:cNvPr id="2" name="Picture Placeholder 7" descr="A person riding on the back of a bicycle">
            <a:extLst>
              <a:ext uri="{FF2B5EF4-FFF2-40B4-BE49-F238E27FC236}">
                <a16:creationId xmlns:a16="http://schemas.microsoft.com/office/drawing/2014/main" id="{32B6E7D0-A66F-CF48-8186-E994FD624472}"/>
              </a:ext>
            </a:extLst>
          </p:cNvPr>
          <p:cNvPicPr>
            <a:picLocks noChangeAspect="1"/>
          </p:cNvPicPr>
          <p:nvPr/>
        </p:nvPicPr>
        <p:blipFill rotWithShape="1">
          <a:blip r:embed="rId4">
            <a:extLst>
              <a:ext uri="{28A0092B-C50C-407E-A947-70E740481C1C}">
                <a14:useLocalDpi xmlns:a14="http://schemas.microsoft.com/office/drawing/2010/main" val="0"/>
              </a:ext>
            </a:extLst>
          </a:blip>
          <a:srcRect l="8975" r="8975"/>
          <a:stretch/>
        </p:blipFill>
        <p:spPr>
          <a:xfrm>
            <a:off x="4831571" y="1558565"/>
            <a:ext cx="3765517" cy="4078577"/>
          </a:xfrm>
        </p:spPr>
      </p:pic>
      <p:pic>
        <p:nvPicPr>
          <p:cNvPr id="7" name="Picture Placeholder 7" descr="A person riding on the back of a bicycle&#10;&#10;Description automatically generated">
            <a:extLst>
              <a:ext uri="{FF2B5EF4-FFF2-40B4-BE49-F238E27FC236}">
                <a16:creationId xmlns:a16="http://schemas.microsoft.com/office/drawing/2014/main" id="{A6FC08D0-6EF3-6438-4FC6-E3550C7A454D}"/>
              </a:ext>
            </a:extLst>
          </p:cNvPr>
          <p:cNvPicPr>
            <a:picLocks noChangeAspect="1"/>
          </p:cNvPicPr>
          <p:nvPr/>
        </p:nvPicPr>
        <p:blipFill rotWithShape="1">
          <a:blip r:embed="rId4">
            <a:extLst>
              <a:ext uri="{28A0092B-C50C-407E-A947-70E740481C1C}">
                <a14:useLocalDpi xmlns:a14="http://schemas.microsoft.com/office/drawing/2010/main" val="0"/>
              </a:ext>
            </a:extLst>
          </a:blip>
          <a:srcRect l="8975" r="8975"/>
          <a:stretch/>
        </p:blipFill>
        <p:spPr bwMode="auto">
          <a:xfrm>
            <a:off x="6949620" y="970635"/>
            <a:ext cx="3765517" cy="475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39224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CC41B1-959E-406E-9421-DD19AE24380A}"/>
              </a:ext>
            </a:extLst>
          </p:cNvPr>
          <p:cNvSpPr>
            <a:spLocks noGrp="1"/>
          </p:cNvSpPr>
          <p:nvPr>
            <p:ph type="title"/>
          </p:nvPr>
        </p:nvSpPr>
        <p:spPr>
          <a:xfrm>
            <a:off x="6390352" y="233432"/>
            <a:ext cx="4464260" cy="987425"/>
          </a:xfrm>
        </p:spPr>
        <p:txBody>
          <a:bodyPr/>
          <a:lstStyle/>
          <a:p>
            <a:r>
              <a:rPr lang="en-GB" b="1" dirty="0">
                <a:latin typeface="Cambria" panose="02040503050406030204" pitchFamily="18" charset="0"/>
                <a:ea typeface="Cambria" panose="02040503050406030204" pitchFamily="18" charset="0"/>
              </a:rPr>
              <a:t>Starting your research </a:t>
            </a:r>
          </a:p>
        </p:txBody>
      </p:sp>
      <p:sp>
        <p:nvSpPr>
          <p:cNvPr id="9" name="Text Placeholder 8">
            <a:extLst>
              <a:ext uri="{FF2B5EF4-FFF2-40B4-BE49-F238E27FC236}">
                <a16:creationId xmlns:a16="http://schemas.microsoft.com/office/drawing/2014/main" id="{76253255-6D56-451D-B625-5E1B6269739E}"/>
              </a:ext>
            </a:extLst>
          </p:cNvPr>
          <p:cNvSpPr>
            <a:spLocks noGrp="1"/>
          </p:cNvSpPr>
          <p:nvPr>
            <p:ph type="body" sz="half" idx="2"/>
          </p:nvPr>
        </p:nvSpPr>
        <p:spPr>
          <a:xfrm>
            <a:off x="74645" y="149290"/>
            <a:ext cx="6021355" cy="6675622"/>
          </a:xfrm>
        </p:spPr>
        <p:txBody>
          <a:bodyPr/>
          <a:lstStyle/>
          <a:p>
            <a:r>
              <a:rPr lang="en-GB" sz="2000" dirty="0">
                <a:latin typeface="Cambria" panose="02040503050406030204" pitchFamily="18" charset="0"/>
                <a:ea typeface="Cambria" panose="02040503050406030204" pitchFamily="18" charset="0"/>
              </a:rPr>
              <a:t>Register with the UCAS Hub to: </a:t>
            </a:r>
          </a:p>
          <a:p>
            <a:pPr marL="171450" indent="-171450">
              <a:buClr>
                <a:srgbClr val="836CD8"/>
              </a:buClr>
              <a:buFont typeface="Arial" panose="020B0604020202020204" pitchFamily="34" charset="0"/>
              <a:buChar char="•"/>
            </a:pPr>
            <a:r>
              <a:rPr lang="en-GB" sz="2400" dirty="0">
                <a:latin typeface="Cambria" panose="02040503050406030204" pitchFamily="18" charset="0"/>
                <a:ea typeface="Cambria" panose="02040503050406030204" pitchFamily="18" charset="0"/>
              </a:rPr>
              <a:t>explore careers, subjects, places, and apprenticeships </a:t>
            </a:r>
          </a:p>
          <a:p>
            <a:pPr marL="171450" indent="-171450">
              <a:buClr>
                <a:srgbClr val="836CD8"/>
              </a:buClr>
              <a:buFont typeface="Arial" panose="020B0604020202020204" pitchFamily="34" charset="0"/>
              <a:buChar char="•"/>
            </a:pPr>
            <a:r>
              <a:rPr lang="en-GB" sz="2400" dirty="0">
                <a:latin typeface="Cambria" panose="02040503050406030204" pitchFamily="18" charset="0"/>
                <a:ea typeface="Cambria" panose="02040503050406030204" pitchFamily="18" charset="0"/>
              </a:rPr>
              <a:t>find and favourite from over 35,000 courses</a:t>
            </a:r>
          </a:p>
          <a:p>
            <a:pPr marL="171450" indent="-171450">
              <a:buClr>
                <a:srgbClr val="836CD8"/>
              </a:buClr>
              <a:buFont typeface="Arial" panose="020B0604020202020204" pitchFamily="34" charset="0"/>
              <a:buChar char="•"/>
            </a:pPr>
            <a:r>
              <a:rPr lang="en-GB" sz="2400" dirty="0">
                <a:latin typeface="Cambria" panose="02040503050406030204" pitchFamily="18" charset="0"/>
                <a:ea typeface="Cambria" panose="02040503050406030204" pitchFamily="18" charset="0"/>
              </a:rPr>
              <a:t>search for open days, online events, and virtual tours </a:t>
            </a:r>
          </a:p>
          <a:p>
            <a:pPr marL="171450" indent="-171450">
              <a:buClr>
                <a:srgbClr val="836CD8"/>
              </a:buClr>
              <a:buFont typeface="Arial" panose="020B0604020202020204" pitchFamily="34" charset="0"/>
              <a:buChar char="•"/>
            </a:pPr>
            <a:r>
              <a:rPr lang="en-GB" sz="2400" dirty="0">
                <a:latin typeface="Cambria" panose="02040503050406030204" pitchFamily="18" charset="0"/>
                <a:ea typeface="Cambria" panose="02040503050406030204" pitchFamily="18" charset="0"/>
              </a:rPr>
              <a:t>turn predicted grades into UCAS Tariff points </a:t>
            </a:r>
          </a:p>
          <a:p>
            <a:pPr marL="171450" indent="-171450">
              <a:buClr>
                <a:srgbClr val="836CD8"/>
              </a:buClr>
              <a:buFont typeface="Arial" panose="020B0604020202020204" pitchFamily="34" charset="0"/>
              <a:buChar char="•"/>
            </a:pPr>
            <a:r>
              <a:rPr lang="en-GB" sz="2400" dirty="0">
                <a:latin typeface="Cambria" panose="02040503050406030204" pitchFamily="18" charset="0"/>
                <a:ea typeface="Cambria" panose="02040503050406030204" pitchFamily="18" charset="0"/>
              </a:rPr>
              <a:t>speak to those in the know using </a:t>
            </a:r>
            <a:r>
              <a:rPr lang="en-GB" sz="2400" dirty="0">
                <a:latin typeface="Cambria" panose="02040503050406030204" pitchFamily="18" charset="0"/>
                <a:ea typeface="Cambria" panose="02040503050406030204" pitchFamily="18" charset="0"/>
                <a:hlinkClick r:id="rId2"/>
              </a:rPr>
              <a:t>Unibuddy</a:t>
            </a:r>
            <a:endParaRPr lang="en-GB" sz="2400" dirty="0">
              <a:latin typeface="Cambria" panose="02040503050406030204" pitchFamily="18" charset="0"/>
              <a:ea typeface="Cambria" panose="02040503050406030204" pitchFamily="18" charset="0"/>
            </a:endParaRPr>
          </a:p>
          <a:p>
            <a:pPr marL="171450" indent="-171450">
              <a:buClr>
                <a:srgbClr val="836CD8"/>
              </a:buClr>
              <a:buFont typeface="Arial" panose="020B0604020202020204" pitchFamily="34" charset="0"/>
              <a:buChar char="•"/>
            </a:pPr>
            <a:r>
              <a:rPr lang="en-GB" sz="2400" dirty="0">
                <a:latin typeface="Cambria" panose="02040503050406030204" pitchFamily="18" charset="0"/>
                <a:ea typeface="Cambria" panose="02040503050406030204" pitchFamily="18" charset="0"/>
              </a:rPr>
              <a:t>speak to career, higher education, and application specialists by attending the </a:t>
            </a:r>
            <a:r>
              <a:rPr lang="en-GB" sz="2400" dirty="0">
                <a:latin typeface="Cambria" panose="02040503050406030204" pitchFamily="18" charset="0"/>
                <a:ea typeface="Cambria" panose="02040503050406030204" pitchFamily="18" charset="0"/>
                <a:hlinkClick r:id="rId3"/>
              </a:rPr>
              <a:t>Hub lives</a:t>
            </a:r>
            <a:endParaRPr lang="en-GB" sz="2400" dirty="0">
              <a:latin typeface="Cambria" panose="02040503050406030204" pitchFamily="18" charset="0"/>
              <a:ea typeface="Cambria" panose="02040503050406030204" pitchFamily="18" charset="0"/>
            </a:endParaRPr>
          </a:p>
          <a:p>
            <a:pPr marL="171450" indent="-171450">
              <a:buClr>
                <a:srgbClr val="836CD8"/>
              </a:buClr>
              <a:buFont typeface="Arial" panose="020B0604020202020204" pitchFamily="34" charset="0"/>
              <a:buChar char="•"/>
            </a:pPr>
            <a:r>
              <a:rPr lang="en-GB" sz="2400" dirty="0">
                <a:latin typeface="Cambria" panose="02040503050406030204" pitchFamily="18" charset="0"/>
                <a:ea typeface="Cambria" panose="02040503050406030204" pitchFamily="18" charset="0"/>
              </a:rPr>
              <a:t>take the </a:t>
            </a:r>
            <a:r>
              <a:rPr lang="en-GB" sz="2400" dirty="0">
                <a:latin typeface="Cambria" panose="02040503050406030204" pitchFamily="18" charset="0"/>
                <a:ea typeface="Cambria" panose="02040503050406030204" pitchFamily="18" charset="0"/>
                <a:hlinkClick r:id="rId4"/>
              </a:rPr>
              <a:t>UCAS Quiz </a:t>
            </a:r>
            <a:r>
              <a:rPr lang="en-GB" sz="2400" dirty="0">
                <a:latin typeface="Cambria" panose="02040503050406030204" pitchFamily="18" charset="0"/>
                <a:ea typeface="Cambria" panose="02040503050406030204" pitchFamily="18" charset="0"/>
              </a:rPr>
              <a:t>to find your career matches </a:t>
            </a:r>
          </a:p>
          <a:p>
            <a:pPr marL="171450" indent="-171450">
              <a:buClr>
                <a:srgbClr val="836CD8"/>
              </a:buClr>
              <a:buFont typeface="Arial" panose="020B0604020202020204" pitchFamily="34" charset="0"/>
              <a:buChar char="•"/>
            </a:pPr>
            <a:r>
              <a:rPr lang="en-GB" sz="2400" dirty="0">
                <a:latin typeface="Cambria" panose="02040503050406030204" pitchFamily="18" charset="0"/>
                <a:ea typeface="Cambria" panose="02040503050406030204" pitchFamily="18" charset="0"/>
              </a:rPr>
              <a:t>start an application for 2024 entry (from May 2023)</a:t>
            </a:r>
          </a:p>
        </p:txBody>
      </p:sp>
      <p:sp>
        <p:nvSpPr>
          <p:cNvPr id="5" name="Slide Number Placeholder 4">
            <a:extLst>
              <a:ext uri="{FF2B5EF4-FFF2-40B4-BE49-F238E27FC236}">
                <a16:creationId xmlns:a16="http://schemas.microsoft.com/office/drawing/2014/main" id="{285AACCA-914C-4900-B14A-C636D121CACA}"/>
              </a:ext>
            </a:extLst>
          </p:cNvPr>
          <p:cNvSpPr>
            <a:spLocks noGrp="1"/>
          </p:cNvSpPr>
          <p:nvPr>
            <p:ph type="sldNum" sz="quarter" idx="4"/>
          </p:nvPr>
        </p:nvSpPr>
        <p:spPr>
          <a:xfrm>
            <a:off x="8306441" y="6405034"/>
            <a:ext cx="550222" cy="301789"/>
          </a:xfrm>
          <a:prstGeom prst="rect">
            <a:avLst/>
          </a:prstGeom>
        </p:spPr>
        <p:txBody>
          <a:bodyPr vert="horz" lIns="91440" tIns="45720" rIns="91440" bIns="45720" rtlCol="0" anchor="ctr"/>
          <a:lstStyle>
            <a:defPPr>
              <a:defRPr lang="en-GB"/>
            </a:defPPr>
            <a:lvl1pPr algn="l" rtl="0" fontAlgn="base">
              <a:spcBef>
                <a:spcPct val="0"/>
              </a:spcBef>
              <a:spcAft>
                <a:spcPct val="0"/>
              </a:spcAft>
              <a:defRPr sz="900" kern="1200">
                <a:solidFill>
                  <a:schemeClr val="tx1"/>
                </a:solidFill>
                <a:latin typeface="Times New Roman" pitchFamily="18"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defTabSz="457200"/>
            <a:r>
              <a:rPr lang="en-US"/>
              <a:t>|   </a:t>
            </a:r>
            <a:fld id="{D7A593A7-184A-6D43-8A36-702213271FF9}" type="slidenum">
              <a:rPr lang="en-US" smtClean="0"/>
              <a:pPr defTabSz="457200"/>
              <a:t>26</a:t>
            </a:fld>
            <a:endParaRPr lang="en-US">
              <a:solidFill>
                <a:srgbClr val="1F2834"/>
              </a:solidFill>
              <a:latin typeface="Calibri" panose="020F0502020204030204"/>
            </a:endParaRPr>
          </a:p>
        </p:txBody>
      </p:sp>
      <p:sp>
        <p:nvSpPr>
          <p:cNvPr id="19" name="Picture Placeholder 18">
            <a:extLst>
              <a:ext uri="{FF2B5EF4-FFF2-40B4-BE49-F238E27FC236}">
                <a16:creationId xmlns:a16="http://schemas.microsoft.com/office/drawing/2014/main" id="{0AC0A906-04A7-4746-B0C6-5CF513520B1F}"/>
              </a:ext>
            </a:extLst>
          </p:cNvPr>
          <p:cNvSpPr>
            <a:spLocks noGrp="1"/>
          </p:cNvSpPr>
          <p:nvPr>
            <p:ph type="pic" idx="1"/>
          </p:nvPr>
        </p:nvSpPr>
        <p:spPr/>
      </p:sp>
      <p:pic>
        <p:nvPicPr>
          <p:cNvPr id="20" name="Content Placeholder 9">
            <a:extLst>
              <a:ext uri="{FF2B5EF4-FFF2-40B4-BE49-F238E27FC236}">
                <a16:creationId xmlns:a16="http://schemas.microsoft.com/office/drawing/2014/main" id="{12F40088-6959-4B73-9813-DA3292EA449B}"/>
              </a:ext>
            </a:extLst>
          </p:cNvPr>
          <p:cNvPicPr>
            <a:picLocks noChangeAspect="1"/>
          </p:cNvPicPr>
          <p:nvPr/>
        </p:nvPicPr>
        <p:blipFill rotWithShape="1">
          <a:blip r:embed="rId5"/>
          <a:srcRect l="3331" t="1632" r="2960" b="3067"/>
          <a:stretch/>
        </p:blipFill>
        <p:spPr>
          <a:xfrm>
            <a:off x="6294896" y="1511559"/>
            <a:ext cx="4820973" cy="5094271"/>
          </a:xfrm>
          <a:prstGeom prst="roundRect">
            <a:avLst>
              <a:gd name="adj" fmla="val 7136"/>
            </a:avLst>
          </a:prstGeom>
          <a:ln>
            <a:noFill/>
          </a:ln>
          <a:effectLst/>
        </p:spPr>
      </p:pic>
    </p:spTree>
    <p:extLst>
      <p:ext uri="{BB962C8B-B14F-4D97-AF65-F5344CB8AC3E}">
        <p14:creationId xmlns:p14="http://schemas.microsoft.com/office/powerpoint/2010/main" val="3539919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EF6607-6BFD-4C76-AA05-F9C080A83B23}"/>
              </a:ext>
            </a:extLst>
          </p:cNvPr>
          <p:cNvSpPr>
            <a:spLocks noGrp="1"/>
          </p:cNvSpPr>
          <p:nvPr>
            <p:ph type="title"/>
          </p:nvPr>
        </p:nvSpPr>
        <p:spPr>
          <a:xfrm>
            <a:off x="475330" y="311358"/>
            <a:ext cx="8228008" cy="1069793"/>
          </a:xfrm>
        </p:spPr>
        <p:txBody>
          <a:bodyPr>
            <a:normAutofit/>
          </a:bodyPr>
          <a:lstStyle/>
          <a:p>
            <a:r>
              <a:rPr lang="en-GB" dirty="0"/>
              <a:t>How can you support them?</a:t>
            </a:r>
          </a:p>
        </p:txBody>
      </p:sp>
      <p:graphicFrame>
        <p:nvGraphicFramePr>
          <p:cNvPr id="11" name="TextBox 5">
            <a:extLst>
              <a:ext uri="{FF2B5EF4-FFF2-40B4-BE49-F238E27FC236}">
                <a16:creationId xmlns:a16="http://schemas.microsoft.com/office/drawing/2014/main" id="{759EF7A8-B2D1-42A8-938E-E9F694379A33}"/>
              </a:ext>
            </a:extLst>
          </p:cNvPr>
          <p:cNvGraphicFramePr/>
          <p:nvPr>
            <p:extLst>
              <p:ext uri="{D42A27DB-BD31-4B8C-83A1-F6EECF244321}">
                <p14:modId xmlns:p14="http://schemas.microsoft.com/office/powerpoint/2010/main" val="104119262"/>
              </p:ext>
            </p:extLst>
          </p:nvPr>
        </p:nvGraphicFramePr>
        <p:xfrm>
          <a:off x="475330" y="1705866"/>
          <a:ext cx="11324783" cy="36304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5">
            <a:extLst>
              <a:ext uri="{FF2B5EF4-FFF2-40B4-BE49-F238E27FC236}">
                <a16:creationId xmlns:a16="http://schemas.microsoft.com/office/drawing/2014/main" id="{8A312214-3825-4F74-AA50-3EE34573ACF0}"/>
              </a:ext>
            </a:extLst>
          </p:cNvPr>
          <p:cNvSpPr txBox="1"/>
          <p:nvPr/>
        </p:nvSpPr>
        <p:spPr>
          <a:xfrm>
            <a:off x="3048000" y="5336307"/>
            <a:ext cx="5197489" cy="568186"/>
          </a:xfrm>
          <a:prstGeom prst="rect">
            <a:avLst/>
          </a:prstGeom>
          <a:noFill/>
          <a:ln cap="flat">
            <a:noFill/>
          </a:ln>
        </p:spPr>
        <p:txBody>
          <a:bodyPr vert="horz" wrap="square" lIns="91440" tIns="45720" rIns="91440" bIns="45720" anchor="ctr" anchorCtr="0" compatLnSpc="1">
            <a:noAutofit/>
          </a:bodyPr>
          <a:lstStyle/>
          <a:p>
            <a:pPr lvl="0">
              <a:lnSpc>
                <a:spcPct val="100000"/>
              </a:lnSpc>
            </a:pPr>
            <a:r>
              <a:rPr lang="en-US" sz="1600" b="1" dirty="0">
                <a:latin typeface="+mj-lt"/>
              </a:rPr>
              <a:t>Discuss ideas and please talk to us if you have any questions </a:t>
            </a:r>
          </a:p>
        </p:txBody>
      </p:sp>
      <p:sp>
        <p:nvSpPr>
          <p:cNvPr id="3" name="Date Placeholder 4">
            <a:extLst>
              <a:ext uri="{FF2B5EF4-FFF2-40B4-BE49-F238E27FC236}">
                <a16:creationId xmlns:a16="http://schemas.microsoft.com/office/drawing/2014/main" id="{26236BCA-0746-47AD-8A49-2D3E240D5423}"/>
              </a:ext>
            </a:extLst>
          </p:cNvPr>
          <p:cNvSpPr txBox="1"/>
          <p:nvPr/>
        </p:nvSpPr>
        <p:spPr>
          <a:xfrm>
            <a:off x="7487846" y="5661022"/>
            <a:ext cx="2342601" cy="235970"/>
          </a:xfrm>
          <a:prstGeom prst="rect">
            <a:avLst/>
          </a:prstGeom>
          <a:noFill/>
          <a:ln cap="flat">
            <a:noFill/>
          </a:ln>
        </p:spPr>
        <p:txBody>
          <a:bodyPr vert="horz" wrap="square" lIns="91440" tIns="45720" rIns="0" bIns="45720" anchor="ctr" anchorCtr="0" compatLnSpc="1">
            <a:noAutofit/>
          </a:bodyPr>
          <a:lstStyle/>
          <a:p>
            <a:pPr algn="r" defTabSz="457200">
              <a:defRPr sz="1800" b="0" i="0" u="none" strike="noStrike" kern="0" cap="none" spc="0" baseline="0">
                <a:solidFill>
                  <a:srgbClr val="000000"/>
                </a:solidFill>
                <a:uFillTx/>
              </a:defRPr>
            </a:pPr>
            <a:fld id="{193DE345-8F43-47DB-BE69-B6858E68CFBF}" type="datetime4">
              <a:rPr lang="en-GB" sz="900">
                <a:solidFill>
                  <a:srgbClr val="FFFFFF"/>
                </a:solidFill>
                <a:latin typeface="Calibri"/>
              </a:rPr>
              <a:pPr algn="r" defTabSz="457200">
                <a:defRPr sz="1800" b="0" i="0" u="none" strike="noStrike" kern="0" cap="none" spc="0" baseline="0">
                  <a:solidFill>
                    <a:srgbClr val="000000"/>
                  </a:solidFill>
                  <a:uFillTx/>
                </a:defRPr>
              </a:pPr>
              <a:t>23 February 2023</a:t>
            </a:fld>
            <a:endParaRPr lang="en-US" sz="900" dirty="0">
              <a:solidFill>
                <a:srgbClr val="FFFFFF"/>
              </a:solidFill>
              <a:latin typeface="Calibri"/>
            </a:endParaRPr>
          </a:p>
        </p:txBody>
      </p:sp>
      <p:sp>
        <p:nvSpPr>
          <p:cNvPr id="4" name="Slide Number Placeholder 6">
            <a:extLst>
              <a:ext uri="{FF2B5EF4-FFF2-40B4-BE49-F238E27FC236}">
                <a16:creationId xmlns:a16="http://schemas.microsoft.com/office/drawing/2014/main" id="{BF5CDF5E-E7FA-4674-ACA0-8FD6DF736B8F}"/>
              </a:ext>
            </a:extLst>
          </p:cNvPr>
          <p:cNvSpPr txBox="1"/>
          <p:nvPr/>
        </p:nvSpPr>
        <p:spPr>
          <a:xfrm>
            <a:off x="9830439" y="5661024"/>
            <a:ext cx="550221" cy="226341"/>
          </a:xfrm>
          <a:prstGeom prst="rect">
            <a:avLst/>
          </a:prstGeom>
          <a:noFill/>
          <a:ln cap="flat">
            <a:noFill/>
          </a:ln>
        </p:spPr>
        <p:txBody>
          <a:bodyPr vert="horz" wrap="square" lIns="91440" tIns="45720" rIns="91440" bIns="45720" anchor="ctr" anchorCtr="0" compatLnSpc="1">
            <a:noAutofit/>
          </a:bodyPr>
          <a:lstStyle/>
          <a:p>
            <a:pPr defTabSz="457200">
              <a:defRPr sz="1800" b="0" i="0" u="none" strike="noStrike" kern="0" cap="none" spc="0" baseline="0">
                <a:solidFill>
                  <a:srgbClr val="000000"/>
                </a:solidFill>
                <a:uFillTx/>
              </a:defRPr>
            </a:pPr>
            <a:r>
              <a:rPr lang="en-US" sz="900" dirty="0">
                <a:solidFill>
                  <a:srgbClr val="FFFFFF"/>
                </a:solidFill>
                <a:latin typeface="Calibri"/>
              </a:rPr>
              <a:t>|   </a:t>
            </a:r>
            <a:fld id="{A2F8606F-E88B-417C-9A1B-095B832E158D}" type="slidenum">
              <a:rPr sz="900" kern="0">
                <a:solidFill>
                  <a:srgbClr val="FFFFFF"/>
                </a:solidFill>
                <a:latin typeface="Calibri"/>
              </a:rPr>
              <a:pPr defTabSz="457200">
                <a:defRPr sz="1800" b="0" i="0" u="none" strike="noStrike" kern="0" cap="none" spc="0" baseline="0">
                  <a:solidFill>
                    <a:srgbClr val="000000"/>
                  </a:solidFill>
                  <a:uFillTx/>
                </a:defRPr>
              </a:pPr>
              <a:t>27</a:t>
            </a:fld>
            <a:endParaRPr lang="en-US" sz="900" kern="0" dirty="0">
              <a:solidFill>
                <a:srgbClr val="FFFFFF"/>
              </a:solidFill>
              <a:latin typeface="Calibri"/>
            </a:endParaRPr>
          </a:p>
        </p:txBody>
      </p:sp>
    </p:spTree>
    <p:custDataLst>
      <p:tags r:id="rId1"/>
    </p:custDataLst>
    <p:extLst>
      <p:ext uri="{BB962C8B-B14F-4D97-AF65-F5344CB8AC3E}">
        <p14:creationId xmlns:p14="http://schemas.microsoft.com/office/powerpoint/2010/main" val="156424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982AC-01F1-4663-A2EC-F970B5A1E581}"/>
              </a:ext>
            </a:extLst>
          </p:cNvPr>
          <p:cNvSpPr>
            <a:spLocks noGrp="1"/>
          </p:cNvSpPr>
          <p:nvPr>
            <p:ph type="title"/>
          </p:nvPr>
        </p:nvSpPr>
        <p:spPr>
          <a:xfrm>
            <a:off x="662995" y="430696"/>
            <a:ext cx="8280400" cy="1074643"/>
          </a:xfrm>
        </p:spPr>
        <p:txBody>
          <a:bodyPr/>
          <a:lstStyle/>
          <a:p>
            <a:r>
              <a:rPr lang="en-GB" dirty="0"/>
              <a:t>Gap Year</a:t>
            </a:r>
            <a:br>
              <a:rPr lang="en-GB" dirty="0"/>
            </a:br>
            <a:r>
              <a:rPr lang="en-GB" dirty="0"/>
              <a:t>Taking a Gap Year</a:t>
            </a:r>
          </a:p>
        </p:txBody>
      </p:sp>
      <p:sp>
        <p:nvSpPr>
          <p:cNvPr id="3" name="Content Placeholder 2">
            <a:extLst>
              <a:ext uri="{FF2B5EF4-FFF2-40B4-BE49-F238E27FC236}">
                <a16:creationId xmlns:a16="http://schemas.microsoft.com/office/drawing/2014/main" id="{4C60200C-05B9-4047-8A9B-31B559FF018A}"/>
              </a:ext>
            </a:extLst>
          </p:cNvPr>
          <p:cNvSpPr>
            <a:spLocks noGrp="1"/>
          </p:cNvSpPr>
          <p:nvPr>
            <p:ph idx="1"/>
          </p:nvPr>
        </p:nvSpPr>
        <p:spPr>
          <a:xfrm>
            <a:off x="410546" y="1802228"/>
            <a:ext cx="9787298" cy="5112568"/>
          </a:xfrm>
        </p:spPr>
        <p:txBody>
          <a:bodyPr/>
          <a:lstStyle/>
          <a:p>
            <a:r>
              <a:rPr lang="en-GB" dirty="0">
                <a:solidFill>
                  <a:schemeClr val="tx1"/>
                </a:solidFill>
              </a:rPr>
              <a:t>A productive year can be valuable on your CV – developing skills and experience</a:t>
            </a:r>
          </a:p>
          <a:p>
            <a:r>
              <a:rPr lang="en-GB" dirty="0">
                <a:solidFill>
                  <a:schemeClr val="tx1"/>
                </a:solidFill>
              </a:rPr>
              <a:t>A gap year can enhance your university studies – you can tailor your gap year to relate it to the subject area you plan to study.</a:t>
            </a:r>
          </a:p>
          <a:p>
            <a:r>
              <a:rPr lang="en-GB" dirty="0">
                <a:solidFill>
                  <a:schemeClr val="tx1"/>
                </a:solidFill>
              </a:rPr>
              <a:t>A gap year can generally allow students to become more focussed and responsible</a:t>
            </a:r>
          </a:p>
          <a:p>
            <a:r>
              <a:rPr lang="en-GB" dirty="0">
                <a:solidFill>
                  <a:schemeClr val="tx1"/>
                </a:solidFill>
              </a:rPr>
              <a:t>Ideas: Volunteering, paid employment, work experience, part-time courses, Internship</a:t>
            </a:r>
          </a:p>
        </p:txBody>
      </p:sp>
    </p:spTree>
    <p:extLst>
      <p:ext uri="{BB962C8B-B14F-4D97-AF65-F5344CB8AC3E}">
        <p14:creationId xmlns:p14="http://schemas.microsoft.com/office/powerpoint/2010/main" val="2890927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7AFC1-6A3E-4B22-90B6-7314B15841C5}"/>
              </a:ext>
            </a:extLst>
          </p:cNvPr>
          <p:cNvSpPr>
            <a:spLocks noGrp="1"/>
          </p:cNvSpPr>
          <p:nvPr>
            <p:ph type="title"/>
          </p:nvPr>
        </p:nvSpPr>
        <p:spPr/>
        <p:txBody>
          <a:bodyPr/>
          <a:lstStyle/>
          <a:p>
            <a:r>
              <a:rPr lang="en-GB" b="1" dirty="0">
                <a:latin typeface="+mn-lt"/>
              </a:rPr>
              <a:t>Gap Ideas – some inspiration</a:t>
            </a:r>
          </a:p>
        </p:txBody>
      </p:sp>
      <p:sp>
        <p:nvSpPr>
          <p:cNvPr id="3" name="Content Placeholder 2">
            <a:extLst>
              <a:ext uri="{FF2B5EF4-FFF2-40B4-BE49-F238E27FC236}">
                <a16:creationId xmlns:a16="http://schemas.microsoft.com/office/drawing/2014/main" id="{57BAAEB7-826B-42C9-8D13-C1C41266D965}"/>
              </a:ext>
            </a:extLst>
          </p:cNvPr>
          <p:cNvSpPr>
            <a:spLocks noGrp="1"/>
          </p:cNvSpPr>
          <p:nvPr>
            <p:ph idx="1"/>
          </p:nvPr>
        </p:nvSpPr>
        <p:spPr>
          <a:xfrm>
            <a:off x="472751" y="2024811"/>
            <a:ext cx="7391774" cy="5736857"/>
          </a:xfrm>
        </p:spPr>
        <p:txBody>
          <a:bodyPr/>
          <a:lstStyle/>
          <a:p>
            <a:r>
              <a:rPr lang="en-GB" dirty="0">
                <a:solidFill>
                  <a:schemeClr val="tx1"/>
                </a:solidFill>
              </a:rPr>
              <a:t>Year Out Group - </a:t>
            </a:r>
            <a:r>
              <a:rPr lang="en-GB" dirty="0">
                <a:solidFill>
                  <a:schemeClr val="tx1"/>
                </a:solidFill>
                <a:hlinkClick r:id="rId2">
                  <a:extLst>
                    <a:ext uri="{A12FA001-AC4F-418D-AE19-62706E023703}">
                      <ahyp:hlinkClr xmlns:ahyp="http://schemas.microsoft.com/office/drawing/2018/hyperlinkcolor" val="tx"/>
                    </a:ext>
                  </a:extLst>
                </a:hlinkClick>
              </a:rPr>
              <a:t>https://yearoutgroup.org/</a:t>
            </a:r>
            <a:endParaRPr lang="en-GB" dirty="0">
              <a:solidFill>
                <a:schemeClr val="tx1"/>
              </a:solidFill>
            </a:endParaRPr>
          </a:p>
          <a:p>
            <a:r>
              <a:rPr lang="en-GB" dirty="0">
                <a:solidFill>
                  <a:schemeClr val="tx1"/>
                </a:solidFill>
              </a:rPr>
              <a:t>Real Gap Experience - </a:t>
            </a:r>
            <a:r>
              <a:rPr lang="en-GB" dirty="0">
                <a:solidFill>
                  <a:schemeClr val="tx1"/>
                </a:solidFill>
                <a:hlinkClick r:id="rId3">
                  <a:extLst>
                    <a:ext uri="{A12FA001-AC4F-418D-AE19-62706E023703}">
                      <ahyp:hlinkClr xmlns:ahyp="http://schemas.microsoft.com/office/drawing/2018/hyperlinkcolor" val="tx"/>
                    </a:ext>
                  </a:extLst>
                </a:hlinkClick>
              </a:rPr>
              <a:t>https://www.realgap.co.uk/experiences-adventures</a:t>
            </a:r>
            <a:endParaRPr lang="en-GB" dirty="0">
              <a:solidFill>
                <a:schemeClr val="tx1"/>
              </a:solidFill>
            </a:endParaRPr>
          </a:p>
          <a:p>
            <a:r>
              <a:rPr lang="en-GB" dirty="0">
                <a:solidFill>
                  <a:schemeClr val="tx1"/>
                </a:solidFill>
              </a:rPr>
              <a:t>BUNAC - </a:t>
            </a:r>
            <a:r>
              <a:rPr lang="en-GB" dirty="0">
                <a:solidFill>
                  <a:schemeClr val="tx1"/>
                </a:solidFill>
                <a:hlinkClick r:id="rId4">
                  <a:extLst>
                    <a:ext uri="{A12FA001-AC4F-418D-AE19-62706E023703}">
                      <ahyp:hlinkClr xmlns:ahyp="http://schemas.microsoft.com/office/drawing/2018/hyperlinkcolor" val="tx"/>
                    </a:ext>
                  </a:extLst>
                </a:hlinkClick>
              </a:rPr>
              <a:t>https://www.bunac.org/uk</a:t>
            </a:r>
            <a:endParaRPr lang="en-GB" dirty="0">
              <a:solidFill>
                <a:schemeClr val="tx1"/>
              </a:solidFill>
            </a:endParaRPr>
          </a:p>
          <a:p>
            <a:r>
              <a:rPr lang="en-GB" dirty="0">
                <a:solidFill>
                  <a:schemeClr val="tx1"/>
                </a:solidFill>
              </a:rPr>
              <a:t>Surrey Volunteering - </a:t>
            </a:r>
            <a:r>
              <a:rPr lang="en-GB" dirty="0">
                <a:solidFill>
                  <a:schemeClr val="tx1"/>
                </a:solidFill>
                <a:hlinkClick r:id="rId5">
                  <a:extLst>
                    <a:ext uri="{A12FA001-AC4F-418D-AE19-62706E023703}">
                      <ahyp:hlinkClr xmlns:ahyp="http://schemas.microsoft.com/office/drawing/2018/hyperlinkcolor" val="tx"/>
                    </a:ext>
                  </a:extLst>
                </a:hlinkClick>
              </a:rPr>
              <a:t>https://www.surreyvolunteering.com/</a:t>
            </a:r>
            <a:endParaRPr lang="en-GB" dirty="0">
              <a:solidFill>
                <a:schemeClr val="tx1"/>
              </a:solidFill>
            </a:endParaRPr>
          </a:p>
          <a:p>
            <a:r>
              <a:rPr lang="en-GB" dirty="0">
                <a:solidFill>
                  <a:schemeClr val="tx1"/>
                </a:solidFill>
                <a:hlinkClick r:id="rId6">
                  <a:extLst>
                    <a:ext uri="{A12FA001-AC4F-418D-AE19-62706E023703}">
                      <ahyp:hlinkClr xmlns:ahyp="http://schemas.microsoft.com/office/drawing/2018/hyperlinkcolor" val="tx"/>
                    </a:ext>
                  </a:extLst>
                </a:hlinkClick>
              </a:rPr>
              <a:t>https://www.studentladder.co.uk/</a:t>
            </a:r>
            <a:endParaRPr lang="en-GB" dirty="0">
              <a:solidFill>
                <a:schemeClr val="tx1"/>
              </a:solidFill>
            </a:endParaRPr>
          </a:p>
        </p:txBody>
      </p:sp>
      <p:pic>
        <p:nvPicPr>
          <p:cNvPr id="5" name="Picture 4" descr="Free Stock photo of Sunset &lt;strong&gt;Beach&lt;/strong&gt; | Photoeverywher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8899" y="2597623"/>
            <a:ext cx="2178138" cy="3253160"/>
          </a:xfrm>
          <a:prstGeom prst="rect">
            <a:avLst/>
          </a:prstGeom>
        </p:spPr>
      </p:pic>
    </p:spTree>
    <p:extLst>
      <p:ext uri="{BB962C8B-B14F-4D97-AF65-F5344CB8AC3E}">
        <p14:creationId xmlns:p14="http://schemas.microsoft.com/office/powerpoint/2010/main" val="69341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3853" y="755578"/>
            <a:ext cx="11072327" cy="5153809"/>
          </a:xfrm>
        </p:spPr>
        <p:txBody>
          <a:bodyPr>
            <a:normAutofit/>
          </a:bodyPr>
          <a:lstStyle/>
          <a:p>
            <a:pPr marL="0" indent="0">
              <a:buNone/>
            </a:pPr>
            <a:endParaRPr lang="en-GB" dirty="0">
              <a:solidFill>
                <a:schemeClr val="tx1"/>
              </a:solidFill>
            </a:endParaRPr>
          </a:p>
          <a:p>
            <a:r>
              <a:rPr lang="en-GB" b="1" u="sng" dirty="0">
                <a:solidFill>
                  <a:schemeClr val="tx1"/>
                </a:solidFill>
                <a:cs typeface="Arial"/>
              </a:rPr>
              <a:t>15</a:t>
            </a:r>
            <a:r>
              <a:rPr lang="en-GB" b="1" u="sng" baseline="30000" dirty="0">
                <a:solidFill>
                  <a:schemeClr val="tx1"/>
                </a:solidFill>
                <a:cs typeface="Arial"/>
              </a:rPr>
              <a:t>th</a:t>
            </a:r>
            <a:r>
              <a:rPr lang="en-GB" b="1" u="sng" dirty="0">
                <a:solidFill>
                  <a:schemeClr val="tx1"/>
                </a:solidFill>
                <a:cs typeface="Arial"/>
              </a:rPr>
              <a:t> September 2023</a:t>
            </a:r>
            <a:r>
              <a:rPr lang="en-GB" dirty="0">
                <a:solidFill>
                  <a:schemeClr val="tx1"/>
                </a:solidFill>
                <a:cs typeface="Arial"/>
              </a:rPr>
              <a:t> – UCAS Music Conservatoires deadline (2</a:t>
            </a:r>
            <a:r>
              <a:rPr lang="en-GB" baseline="30000" dirty="0">
                <a:solidFill>
                  <a:schemeClr val="tx1"/>
                </a:solidFill>
                <a:cs typeface="Arial"/>
              </a:rPr>
              <a:t>nd</a:t>
            </a:r>
            <a:r>
              <a:rPr lang="en-GB" dirty="0">
                <a:solidFill>
                  <a:schemeClr val="tx1"/>
                </a:solidFill>
                <a:cs typeface="Arial"/>
              </a:rPr>
              <a:t> Oct 23)</a:t>
            </a:r>
          </a:p>
          <a:p>
            <a:r>
              <a:rPr lang="en-GB" b="1" u="sng" dirty="0">
                <a:solidFill>
                  <a:schemeClr val="tx1"/>
                </a:solidFill>
                <a:cs typeface="Arial"/>
              </a:rPr>
              <a:t>22</a:t>
            </a:r>
            <a:r>
              <a:rPr lang="en-GB" b="1" u="sng" baseline="30000" dirty="0">
                <a:solidFill>
                  <a:schemeClr val="tx1"/>
                </a:solidFill>
                <a:cs typeface="Arial"/>
              </a:rPr>
              <a:t>nd</a:t>
            </a:r>
            <a:r>
              <a:rPr lang="en-GB" b="1" u="sng" dirty="0">
                <a:solidFill>
                  <a:schemeClr val="tx1"/>
                </a:solidFill>
                <a:cs typeface="Arial"/>
              </a:rPr>
              <a:t> September 2023 </a:t>
            </a:r>
            <a:r>
              <a:rPr lang="en-GB" dirty="0">
                <a:solidFill>
                  <a:schemeClr val="tx1"/>
                </a:solidFill>
                <a:cs typeface="Arial"/>
              </a:rPr>
              <a:t>– Early Entrants: Oxbridge, Medicine, Dentistry, Veterinary (16</a:t>
            </a:r>
            <a:r>
              <a:rPr lang="en-GB" baseline="30000" dirty="0">
                <a:solidFill>
                  <a:schemeClr val="tx1"/>
                </a:solidFill>
                <a:cs typeface="Arial"/>
              </a:rPr>
              <a:t>th</a:t>
            </a:r>
            <a:r>
              <a:rPr lang="en-GB" dirty="0">
                <a:solidFill>
                  <a:schemeClr val="tx1"/>
                </a:solidFill>
                <a:cs typeface="Arial"/>
              </a:rPr>
              <a:t> Oct 23)</a:t>
            </a:r>
          </a:p>
          <a:p>
            <a:r>
              <a:rPr lang="en-GB" b="1" u="sng" dirty="0">
                <a:solidFill>
                  <a:srgbClr val="FF0000"/>
                </a:solidFill>
                <a:cs typeface="Arial"/>
              </a:rPr>
              <a:t>20</a:t>
            </a:r>
            <a:r>
              <a:rPr lang="en-GB" b="1" u="sng" baseline="30000" dirty="0">
                <a:solidFill>
                  <a:srgbClr val="FF0000"/>
                </a:solidFill>
                <a:cs typeface="Arial"/>
              </a:rPr>
              <a:t>th</a:t>
            </a:r>
            <a:r>
              <a:rPr lang="en-GB" b="1" u="sng" dirty="0">
                <a:solidFill>
                  <a:srgbClr val="FF0000"/>
                </a:solidFill>
                <a:cs typeface="Arial"/>
              </a:rPr>
              <a:t> October 2023 </a:t>
            </a:r>
            <a:r>
              <a:rPr lang="en-GB" dirty="0">
                <a:solidFill>
                  <a:srgbClr val="FF0000"/>
                </a:solidFill>
                <a:cs typeface="Arial"/>
              </a:rPr>
              <a:t>– All other applications </a:t>
            </a:r>
            <a:r>
              <a:rPr lang="en-GB" dirty="0">
                <a:solidFill>
                  <a:schemeClr val="tx1"/>
                </a:solidFill>
                <a:cs typeface="Arial"/>
              </a:rPr>
              <a:t>RSS Guideline for Submission (</a:t>
            </a:r>
            <a:r>
              <a:rPr lang="en-GB" b="1" u="sng" dirty="0">
                <a:solidFill>
                  <a:schemeClr val="tx1"/>
                </a:solidFill>
                <a:cs typeface="Arial"/>
              </a:rPr>
              <a:t>31</a:t>
            </a:r>
            <a:r>
              <a:rPr lang="en-GB" b="1" u="sng" baseline="30000" dirty="0">
                <a:solidFill>
                  <a:schemeClr val="tx1"/>
                </a:solidFill>
                <a:cs typeface="Arial"/>
              </a:rPr>
              <a:t>st</a:t>
            </a:r>
            <a:r>
              <a:rPr lang="en-GB" b="1" u="sng" dirty="0">
                <a:solidFill>
                  <a:schemeClr val="tx1"/>
                </a:solidFill>
                <a:cs typeface="Arial"/>
              </a:rPr>
              <a:t> January 2024)</a:t>
            </a:r>
            <a:r>
              <a:rPr lang="en-GB" dirty="0">
                <a:solidFill>
                  <a:schemeClr val="tx1"/>
                </a:solidFill>
                <a:cs typeface="Arial"/>
              </a:rPr>
              <a:t>– Deadline Equal Consideration) – </a:t>
            </a:r>
            <a:r>
              <a:rPr lang="en-GB" dirty="0">
                <a:solidFill>
                  <a:srgbClr val="FF0000"/>
                </a:solidFill>
                <a:cs typeface="Arial"/>
              </a:rPr>
              <a:t>Earlier submission strongly advised</a:t>
            </a:r>
          </a:p>
          <a:p>
            <a:r>
              <a:rPr lang="en-GB" dirty="0">
                <a:solidFill>
                  <a:schemeClr val="tx1"/>
                </a:solidFill>
                <a:cs typeface="Arial"/>
              </a:rPr>
              <a:t>~  May 2024 – University Decisions back</a:t>
            </a:r>
          </a:p>
          <a:p>
            <a:r>
              <a:rPr lang="en-GB" dirty="0">
                <a:solidFill>
                  <a:schemeClr val="tx1"/>
                </a:solidFill>
                <a:cs typeface="Arial"/>
              </a:rPr>
              <a:t>~ June 2024 – Firm &amp; Insurance choice made</a:t>
            </a:r>
          </a:p>
          <a:p>
            <a:endParaRPr lang="en-GB" b="1" dirty="0">
              <a:solidFill>
                <a:schemeClr val="tx1"/>
              </a:solidFill>
            </a:endParaRPr>
          </a:p>
        </p:txBody>
      </p:sp>
      <p:sp>
        <p:nvSpPr>
          <p:cNvPr id="4" name="Title 3">
            <a:extLst>
              <a:ext uri="{FF2B5EF4-FFF2-40B4-BE49-F238E27FC236}">
                <a16:creationId xmlns:a16="http://schemas.microsoft.com/office/drawing/2014/main" id="{8D830A95-B839-6887-0DF0-DFB31D71D023}"/>
              </a:ext>
            </a:extLst>
          </p:cNvPr>
          <p:cNvSpPr>
            <a:spLocks noGrp="1"/>
          </p:cNvSpPr>
          <p:nvPr>
            <p:ph type="title"/>
          </p:nvPr>
        </p:nvSpPr>
        <p:spPr>
          <a:xfrm>
            <a:off x="503237" y="220663"/>
            <a:ext cx="10544207" cy="751488"/>
          </a:xfrm>
          <a:prstGeom prst="rect">
            <a:avLst/>
          </a:prstGeom>
        </p:spPr>
        <p:txBody>
          <a:bodyPr wrap="square">
            <a:spAutoFit/>
          </a:bodyPr>
          <a:lstStyle/>
          <a:p>
            <a:r>
              <a:rPr lang="en-GB" altLang="en-US" sz="3200" b="1" dirty="0">
                <a:latin typeface="Calibri"/>
                <a:ea typeface="+mj-ea"/>
              </a:rPr>
              <a:t>The Royal School Application Timelines</a:t>
            </a:r>
            <a:endParaRPr lang="en-GB" dirty="0"/>
          </a:p>
        </p:txBody>
      </p:sp>
    </p:spTree>
    <p:extLst>
      <p:ext uri="{BB962C8B-B14F-4D97-AF65-F5344CB8AC3E}">
        <p14:creationId xmlns:p14="http://schemas.microsoft.com/office/powerpoint/2010/main" val="1557608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looking at a wall of pictures&#10;&#10;Description automatically generated with low confidence">
            <a:extLst>
              <a:ext uri="{FF2B5EF4-FFF2-40B4-BE49-F238E27FC236}">
                <a16:creationId xmlns:a16="http://schemas.microsoft.com/office/drawing/2014/main" id="{05095611-D2DC-494C-8BFD-399733CCEE23}"/>
              </a:ext>
            </a:extLst>
          </p:cNvPr>
          <p:cNvPicPr>
            <a:picLocks noGrp="1" noChangeAspect="1"/>
          </p:cNvPicPr>
          <p:nvPr>
            <p:ph type="pic" sz="quarter" idx="10"/>
          </p:nvPr>
        </p:nvPicPr>
        <p:blipFill>
          <a:blip r:embed="rId3"/>
          <a:srcRect l="25011" r="25011"/>
          <a:stretch>
            <a:fillRect/>
          </a:stretch>
        </p:blipFill>
        <p:spPr/>
      </p:pic>
      <p:sp>
        <p:nvSpPr>
          <p:cNvPr id="3" name="Content Placeholder 8">
            <a:extLst>
              <a:ext uri="{FF2B5EF4-FFF2-40B4-BE49-F238E27FC236}">
                <a16:creationId xmlns:a16="http://schemas.microsoft.com/office/drawing/2014/main" id="{09CEB8B0-9797-4E38-A7CE-8015C2A82BF2}"/>
              </a:ext>
            </a:extLst>
          </p:cNvPr>
          <p:cNvSpPr txBox="1">
            <a:spLocks noGrp="1"/>
          </p:cNvSpPr>
          <p:nvPr>
            <p:ph type="body" sz="quarter" idx="12"/>
          </p:nvPr>
        </p:nvSpPr>
        <p:spPr>
          <a:xfrm>
            <a:off x="5106954" y="1312506"/>
            <a:ext cx="6755363" cy="5405535"/>
          </a:xfrm>
        </p:spPr>
        <p:txBody>
          <a:bodyPr>
            <a:normAutofit/>
          </a:bodyPr>
          <a:lstStyle/>
          <a:p>
            <a:pPr marL="0" indent="0">
              <a:spcBef>
                <a:spcPts val="600"/>
              </a:spcBef>
              <a:spcAft>
                <a:spcPts val="600"/>
              </a:spcAft>
              <a:buNone/>
              <a:defRPr/>
            </a:pPr>
            <a:r>
              <a:rPr lang="en-US" dirty="0">
                <a:latin typeface="+mj-lt"/>
                <a:cs typeface="Calibri"/>
              </a:rPr>
              <a:t>Check out </a:t>
            </a:r>
            <a:r>
              <a:rPr lang="en-US" dirty="0">
                <a:latin typeface="+mj-lt"/>
                <a:cs typeface="Calibri"/>
                <a:hlinkClick r:id="rId4">
                  <a:extLst>
                    <a:ext uri="{A12FA001-AC4F-418D-AE19-62706E023703}">
                      <ahyp:hlinkClr xmlns:ahyp="http://schemas.microsoft.com/office/drawing/2018/hyperlinkcolor" val="tx"/>
                    </a:ext>
                  </a:extLst>
                </a:hlinkClick>
              </a:rPr>
              <a:t>ucas.com/apprenticeships</a:t>
            </a:r>
            <a:r>
              <a:rPr lang="en-US" dirty="0">
                <a:latin typeface="+mj-lt"/>
                <a:cs typeface="Calibri"/>
              </a:rPr>
              <a:t> to find out more, including:</a:t>
            </a:r>
            <a:endParaRPr lang="en-US" dirty="0">
              <a:latin typeface="+mj-lt"/>
            </a:endParaRPr>
          </a:p>
          <a:p>
            <a:pPr marL="647700" lvl="1">
              <a:spcBef>
                <a:spcPts val="600"/>
              </a:spcBef>
              <a:spcAft>
                <a:spcPts val="600"/>
              </a:spcAft>
              <a:defRPr/>
            </a:pPr>
            <a:r>
              <a:rPr lang="en-US" sz="2800" dirty="0"/>
              <a:t>degree apprenticeships </a:t>
            </a:r>
          </a:p>
          <a:p>
            <a:pPr marL="647700" lvl="1">
              <a:spcBef>
                <a:spcPts val="600"/>
              </a:spcBef>
              <a:spcAft>
                <a:spcPts val="600"/>
              </a:spcAft>
              <a:defRPr/>
            </a:pPr>
            <a:r>
              <a:rPr lang="en-US" sz="2800" dirty="0">
                <a:latin typeface="+mj-lt"/>
              </a:rPr>
              <a:t>how to find and apply for apprenticeships</a:t>
            </a:r>
            <a:endParaRPr lang="en-US" sz="2800" dirty="0">
              <a:latin typeface="+mj-lt"/>
              <a:cs typeface="Calibri" charset="0"/>
            </a:endParaRPr>
          </a:p>
          <a:p>
            <a:pPr marL="647700" lvl="1">
              <a:spcBef>
                <a:spcPts val="600"/>
              </a:spcBef>
              <a:spcAft>
                <a:spcPts val="600"/>
              </a:spcAft>
              <a:defRPr/>
            </a:pPr>
            <a:r>
              <a:rPr lang="en-US" sz="2800" dirty="0">
                <a:latin typeface="+mj-lt"/>
              </a:rPr>
              <a:t>preparing for application and interview</a:t>
            </a:r>
          </a:p>
          <a:p>
            <a:pPr marL="647700" lvl="1">
              <a:spcBef>
                <a:spcPts val="600"/>
              </a:spcBef>
              <a:spcAft>
                <a:spcPts val="600"/>
              </a:spcAft>
              <a:defRPr/>
            </a:pPr>
            <a:r>
              <a:rPr lang="en-US" sz="2800" dirty="0">
                <a:cs typeface="Calibri" charset="0"/>
              </a:rPr>
              <a:t>browse</a:t>
            </a:r>
            <a:r>
              <a:rPr lang="en-US" sz="2800" dirty="0">
                <a:latin typeface="+mj-lt"/>
                <a:cs typeface="Calibri" charset="0"/>
              </a:rPr>
              <a:t> our industry guides </a:t>
            </a:r>
            <a:endParaRPr lang="en-US" sz="2800" dirty="0">
              <a:cs typeface="Calibri" charset="0"/>
            </a:endParaRPr>
          </a:p>
          <a:p>
            <a:pPr marL="0" lvl="1" indent="0">
              <a:spcBef>
                <a:spcPts val="600"/>
              </a:spcBef>
              <a:spcAft>
                <a:spcPts val="600"/>
              </a:spcAft>
              <a:buNone/>
              <a:defRPr/>
            </a:pPr>
            <a:r>
              <a:rPr lang="en-US" sz="2800" b="1" dirty="0">
                <a:solidFill>
                  <a:schemeClr val="bg1"/>
                </a:solidFill>
                <a:latin typeface="+mj-lt"/>
                <a:cs typeface="Calibri" charset="0"/>
              </a:rPr>
              <a:t>Sign up at </a:t>
            </a:r>
            <a:r>
              <a:rPr lang="en-US" sz="2800" b="1" dirty="0">
                <a:solidFill>
                  <a:schemeClr val="bg1"/>
                </a:solidFill>
                <a:latin typeface="+mj-lt"/>
                <a:cs typeface="Calibri" charset="0"/>
                <a:hlinkClick r:id="rId5">
                  <a:extLst>
                    <a:ext uri="{A12FA001-AC4F-418D-AE19-62706E023703}">
                      <ahyp:hlinkClr xmlns:ahyp="http://schemas.microsoft.com/office/drawing/2018/hyperlinkcolor" val="tx"/>
                    </a:ext>
                  </a:extLst>
                </a:hlinkClick>
              </a:rPr>
              <a:t>careerfinder.ucas.com </a:t>
            </a:r>
            <a:r>
              <a:rPr lang="en-US" sz="2800" b="1" dirty="0">
                <a:solidFill>
                  <a:schemeClr val="bg1"/>
                </a:solidFill>
                <a:latin typeface="+mj-lt"/>
                <a:cs typeface="Calibri" charset="0"/>
              </a:rPr>
              <a:t>to search for apprenticeships and internships vacancies. </a:t>
            </a:r>
            <a:endParaRPr lang="en-GB" sz="2800" b="1" dirty="0">
              <a:solidFill>
                <a:schemeClr val="bg1"/>
              </a:solidFill>
              <a:latin typeface="+mj-lt"/>
            </a:endParaRPr>
          </a:p>
          <a:p>
            <a:pPr marL="361950" lvl="1" indent="0">
              <a:lnSpc>
                <a:spcPct val="110000"/>
              </a:lnSpc>
              <a:spcBef>
                <a:spcPts val="750"/>
              </a:spcBef>
              <a:buNone/>
              <a:defRPr/>
            </a:pPr>
            <a:endParaRPr lang="en-US" sz="2800" dirty="0">
              <a:latin typeface="+mj-lt"/>
              <a:cs typeface="Calibri" charset="0"/>
            </a:endParaRPr>
          </a:p>
        </p:txBody>
      </p:sp>
      <p:sp>
        <p:nvSpPr>
          <p:cNvPr id="2" name="Title 7">
            <a:extLst>
              <a:ext uri="{FF2B5EF4-FFF2-40B4-BE49-F238E27FC236}">
                <a16:creationId xmlns:a16="http://schemas.microsoft.com/office/drawing/2014/main" id="{911FF35F-87CC-46D3-9D48-1FBC04EEA5E0}"/>
              </a:ext>
            </a:extLst>
          </p:cNvPr>
          <p:cNvSpPr txBox="1">
            <a:spLocks noGrp="1"/>
          </p:cNvSpPr>
          <p:nvPr>
            <p:ph type="title" idx="4294967295"/>
          </p:nvPr>
        </p:nvSpPr>
        <p:spPr bwMode="auto">
          <a:xfrm>
            <a:off x="4867763" y="288442"/>
            <a:ext cx="8280400" cy="86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200" b="1" kern="1200">
                <a:solidFill>
                  <a:srgbClr val="052264"/>
                </a:solidFill>
                <a:latin typeface="+mn-lt"/>
                <a:ea typeface="+mj-ea"/>
                <a:cs typeface="Arial" pitchFamily="34" charset="0"/>
              </a:defRPr>
            </a:lvl1pPr>
            <a:lvl2pPr algn="l" rtl="0" eaLnBrk="0" fontAlgn="base" hangingPunct="0">
              <a:spcBef>
                <a:spcPct val="0"/>
              </a:spcBef>
              <a:spcAft>
                <a:spcPct val="0"/>
              </a:spcAft>
              <a:defRPr sz="3200" b="1">
                <a:solidFill>
                  <a:srgbClr val="052264"/>
                </a:solidFill>
                <a:latin typeface="Calibri" pitchFamily="34" charset="0"/>
                <a:cs typeface="Arial" charset="0"/>
              </a:defRPr>
            </a:lvl2pPr>
            <a:lvl3pPr algn="l" rtl="0" eaLnBrk="0" fontAlgn="base" hangingPunct="0">
              <a:spcBef>
                <a:spcPct val="0"/>
              </a:spcBef>
              <a:spcAft>
                <a:spcPct val="0"/>
              </a:spcAft>
              <a:defRPr sz="3200" b="1">
                <a:solidFill>
                  <a:srgbClr val="052264"/>
                </a:solidFill>
                <a:latin typeface="Calibri" pitchFamily="34" charset="0"/>
                <a:cs typeface="Arial" charset="0"/>
              </a:defRPr>
            </a:lvl3pPr>
            <a:lvl4pPr algn="l" rtl="0" eaLnBrk="0" fontAlgn="base" hangingPunct="0">
              <a:spcBef>
                <a:spcPct val="0"/>
              </a:spcBef>
              <a:spcAft>
                <a:spcPct val="0"/>
              </a:spcAft>
              <a:defRPr sz="3200" b="1">
                <a:solidFill>
                  <a:srgbClr val="052264"/>
                </a:solidFill>
                <a:latin typeface="Calibri" pitchFamily="34" charset="0"/>
                <a:cs typeface="Arial" charset="0"/>
              </a:defRPr>
            </a:lvl4pPr>
            <a:lvl5pPr algn="l" rtl="0" eaLnBrk="0" fontAlgn="base" hangingPunct="0">
              <a:spcBef>
                <a:spcPct val="0"/>
              </a:spcBef>
              <a:spcAft>
                <a:spcPct val="0"/>
              </a:spcAft>
              <a:defRPr sz="3200" b="1">
                <a:solidFill>
                  <a:srgbClr val="052264"/>
                </a:solidFill>
                <a:latin typeface="Calibri"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r>
              <a:rPr lang="en-US" altLang="en-US" sz="3600" dirty="0">
                <a:solidFill>
                  <a:schemeClr val="bg1"/>
                </a:solidFill>
              </a:rPr>
              <a:t>Apprenticeships</a:t>
            </a:r>
            <a:endParaRPr lang="en-GB" sz="3600" dirty="0">
              <a:solidFill>
                <a:schemeClr val="bg1"/>
              </a:solidFill>
            </a:endParaRPr>
          </a:p>
        </p:txBody>
      </p:sp>
      <p:sp>
        <p:nvSpPr>
          <p:cNvPr id="4" name="Date Placeholder 4">
            <a:extLst>
              <a:ext uri="{FF2B5EF4-FFF2-40B4-BE49-F238E27FC236}">
                <a16:creationId xmlns:a16="http://schemas.microsoft.com/office/drawing/2014/main" id="{77BBD6D0-3127-45E7-A105-3884C724121C}"/>
              </a:ext>
            </a:extLst>
          </p:cNvPr>
          <p:cNvSpPr txBox="1"/>
          <p:nvPr/>
        </p:nvSpPr>
        <p:spPr>
          <a:xfrm>
            <a:off x="7487846" y="5661022"/>
            <a:ext cx="2342601" cy="235970"/>
          </a:xfrm>
          <a:prstGeom prst="rect">
            <a:avLst/>
          </a:prstGeom>
          <a:noFill/>
          <a:ln cap="flat">
            <a:noFill/>
          </a:ln>
        </p:spPr>
        <p:txBody>
          <a:bodyPr vert="horz" wrap="square" lIns="91440" tIns="45720" rIns="0" bIns="45720" anchor="ctr" anchorCtr="0" compatLnSpc="1">
            <a:noAutofit/>
          </a:bodyPr>
          <a:lstStyle/>
          <a:p>
            <a:pPr algn="r" defTabSz="457200">
              <a:defRPr sz="1800" b="0" i="0" u="none" strike="noStrike" kern="0" cap="none" spc="0" baseline="0">
                <a:solidFill>
                  <a:srgbClr val="000000"/>
                </a:solidFill>
                <a:uFillTx/>
              </a:defRPr>
            </a:pPr>
            <a:fld id="{193DE345-8F43-47DB-BE69-B6858E68CFBF}" type="datetime4">
              <a:rPr lang="en-GB" sz="900">
                <a:solidFill>
                  <a:srgbClr val="FFFFFF"/>
                </a:solidFill>
                <a:latin typeface="Calibri"/>
              </a:rPr>
              <a:pPr algn="r" defTabSz="457200">
                <a:defRPr sz="1800" b="0" i="0" u="none" strike="noStrike" kern="0" cap="none" spc="0" baseline="0">
                  <a:solidFill>
                    <a:srgbClr val="000000"/>
                  </a:solidFill>
                  <a:uFillTx/>
                </a:defRPr>
              </a:pPr>
              <a:t>23 February 2023</a:t>
            </a:fld>
            <a:endParaRPr lang="en-US" sz="900">
              <a:solidFill>
                <a:srgbClr val="FFFFFF"/>
              </a:solidFill>
              <a:latin typeface="Calibri"/>
            </a:endParaRPr>
          </a:p>
        </p:txBody>
      </p:sp>
      <p:sp>
        <p:nvSpPr>
          <p:cNvPr id="6" name="Slide Number Placeholder 6">
            <a:extLst>
              <a:ext uri="{FF2B5EF4-FFF2-40B4-BE49-F238E27FC236}">
                <a16:creationId xmlns:a16="http://schemas.microsoft.com/office/drawing/2014/main" id="{E932293C-5DDA-470D-9A23-E73241497C4C}"/>
              </a:ext>
            </a:extLst>
          </p:cNvPr>
          <p:cNvSpPr txBox="1"/>
          <p:nvPr/>
        </p:nvSpPr>
        <p:spPr>
          <a:xfrm>
            <a:off x="9830439" y="5661024"/>
            <a:ext cx="550221" cy="226341"/>
          </a:xfrm>
          <a:prstGeom prst="rect">
            <a:avLst/>
          </a:prstGeom>
          <a:noFill/>
          <a:ln cap="flat">
            <a:noFill/>
          </a:ln>
        </p:spPr>
        <p:txBody>
          <a:bodyPr vert="horz" wrap="square" lIns="91440" tIns="45720" rIns="91440" bIns="45720" anchor="ctr" anchorCtr="0" compatLnSpc="1">
            <a:noAutofit/>
          </a:bodyPr>
          <a:lstStyle/>
          <a:p>
            <a:pPr defTabSz="457200">
              <a:defRPr sz="1800" b="0" i="0" u="none" strike="noStrike" kern="0" cap="none" spc="0" baseline="0">
                <a:solidFill>
                  <a:srgbClr val="000000"/>
                </a:solidFill>
                <a:uFillTx/>
              </a:defRPr>
            </a:pPr>
            <a:r>
              <a:rPr lang="en-US" sz="900" dirty="0">
                <a:solidFill>
                  <a:srgbClr val="FFFFFF"/>
                </a:solidFill>
                <a:latin typeface="Calibri"/>
              </a:rPr>
              <a:t>|   </a:t>
            </a:r>
            <a:fld id="{A2F8606F-E88B-417C-9A1B-095B832E158D}" type="slidenum">
              <a:rPr sz="900">
                <a:solidFill>
                  <a:srgbClr val="FFFFFF"/>
                </a:solidFill>
                <a:latin typeface="Calibri"/>
              </a:rPr>
              <a:pPr defTabSz="457200">
                <a:defRPr sz="1800" b="0" i="0" u="none" strike="noStrike" kern="0" cap="none" spc="0" baseline="0">
                  <a:solidFill>
                    <a:srgbClr val="000000"/>
                  </a:solidFill>
                  <a:uFillTx/>
                </a:defRPr>
              </a:pPr>
              <a:t>30</a:t>
            </a:fld>
            <a:endParaRPr lang="en-US" sz="900" dirty="0">
              <a:solidFill>
                <a:srgbClr val="FFFFFF"/>
              </a:solidFill>
              <a:latin typeface="Calibri"/>
            </a:endParaRPr>
          </a:p>
        </p:txBody>
      </p:sp>
      <p:pic>
        <p:nvPicPr>
          <p:cNvPr id="7" name="Picture Placeholder 11" descr="A person looking at a wall of pictures&#10;&#10;Description automatically generated with low confidence">
            <a:extLst>
              <a:ext uri="{FF2B5EF4-FFF2-40B4-BE49-F238E27FC236}">
                <a16:creationId xmlns:a16="http://schemas.microsoft.com/office/drawing/2014/main" id="{E40CB45C-D977-ADC1-8A75-E0EFD507C97E}"/>
              </a:ext>
            </a:extLst>
          </p:cNvPr>
          <p:cNvPicPr>
            <a:picLocks noChangeAspect="1"/>
          </p:cNvPicPr>
          <p:nvPr/>
        </p:nvPicPr>
        <p:blipFill>
          <a:blip r:embed="rId3"/>
          <a:srcRect l="25011" r="25011"/>
          <a:stretch>
            <a:fillRect/>
          </a:stretch>
        </p:blipFill>
        <p:spPr>
          <a:xfrm>
            <a:off x="0" y="0"/>
            <a:ext cx="4572000" cy="6858000"/>
          </a:xfrm>
          <a:noFill/>
        </p:spPr>
      </p:pic>
      <p:pic>
        <p:nvPicPr>
          <p:cNvPr id="8" name="Picture 7">
            <a:extLst>
              <a:ext uri="{FF2B5EF4-FFF2-40B4-BE49-F238E27FC236}">
                <a16:creationId xmlns:a16="http://schemas.microsoft.com/office/drawing/2014/main" id="{8B9BDB17-D6CB-146B-2E62-4DF8F6C34B8A}"/>
              </a:ext>
            </a:extLst>
          </p:cNvPr>
          <p:cNvPicPr>
            <a:picLocks noChangeAspect="1"/>
          </p:cNvPicPr>
          <p:nvPr/>
        </p:nvPicPr>
        <p:blipFill>
          <a:blip r:embed="rId6"/>
          <a:stretch>
            <a:fillRect/>
          </a:stretch>
        </p:blipFill>
        <p:spPr>
          <a:xfrm>
            <a:off x="75553" y="43543"/>
            <a:ext cx="4572000" cy="6736702"/>
          </a:xfrm>
          <a:prstGeom prst="rect">
            <a:avLst/>
          </a:prstGeom>
        </p:spPr>
      </p:pic>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grass&#10;&#10;Description automatically generated">
            <a:extLst>
              <a:ext uri="{FF2B5EF4-FFF2-40B4-BE49-F238E27FC236}">
                <a16:creationId xmlns:a16="http://schemas.microsoft.com/office/drawing/2014/main" id="{A0860A93-3C73-961C-E091-074262E59C24}"/>
              </a:ext>
            </a:extLst>
          </p:cNvPr>
          <p:cNvPicPr>
            <a:picLocks noChangeAspect="1"/>
          </p:cNvPicPr>
          <p:nvPr/>
        </p:nvPicPr>
        <p:blipFill rotWithShape="1">
          <a:blip r:embed="rId3">
            <a:extLst>
              <a:ext uri="{28A0092B-C50C-407E-A947-70E740481C1C}">
                <a14:useLocalDpi xmlns:a14="http://schemas.microsoft.com/office/drawing/2010/main" val="0"/>
              </a:ext>
            </a:extLst>
          </a:blip>
          <a:srcRect l="30838" r="1972"/>
          <a:stretch/>
        </p:blipFill>
        <p:spPr>
          <a:xfrm>
            <a:off x="3788229" y="286036"/>
            <a:ext cx="8050443" cy="5766319"/>
          </a:xfrm>
          <a:prstGeom prst="rect">
            <a:avLst/>
          </a:prstGeom>
        </p:spPr>
      </p:pic>
      <p:pic>
        <p:nvPicPr>
          <p:cNvPr id="3" name="Picture 2" descr="A picture containing text, grass&#10;&#10;Description automatically generated">
            <a:extLst>
              <a:ext uri="{FF2B5EF4-FFF2-40B4-BE49-F238E27FC236}">
                <a16:creationId xmlns:a16="http://schemas.microsoft.com/office/drawing/2014/main" id="{FB466423-ED1F-E106-A2FC-6020ADE55881}"/>
              </a:ext>
            </a:extLst>
          </p:cNvPr>
          <p:cNvPicPr>
            <a:picLocks noChangeAspect="1"/>
          </p:cNvPicPr>
          <p:nvPr/>
        </p:nvPicPr>
        <p:blipFill rotWithShape="1">
          <a:blip r:embed="rId3">
            <a:extLst>
              <a:ext uri="{28A0092B-C50C-407E-A947-70E740481C1C}">
                <a14:useLocalDpi xmlns:a14="http://schemas.microsoft.com/office/drawing/2010/main" val="0"/>
              </a:ext>
            </a:extLst>
          </a:blip>
          <a:srcRect r="69382"/>
          <a:stretch/>
        </p:blipFill>
        <p:spPr>
          <a:xfrm>
            <a:off x="355901" y="465074"/>
            <a:ext cx="3432328" cy="5997930"/>
          </a:xfrm>
          <a:prstGeom prst="rect">
            <a:avLst/>
          </a:prstGeom>
        </p:spPr>
      </p:pic>
      <p:sp>
        <p:nvSpPr>
          <p:cNvPr id="8" name="TextBox 7">
            <a:extLst>
              <a:ext uri="{FF2B5EF4-FFF2-40B4-BE49-F238E27FC236}">
                <a16:creationId xmlns:a16="http://schemas.microsoft.com/office/drawing/2014/main" id="{A4FCD00E-B862-BEAA-4DC3-EC02D1A7F86B}"/>
              </a:ext>
            </a:extLst>
          </p:cNvPr>
          <p:cNvSpPr txBox="1"/>
          <p:nvPr/>
        </p:nvSpPr>
        <p:spPr>
          <a:xfrm>
            <a:off x="4411052" y="1684568"/>
            <a:ext cx="1103515" cy="288541"/>
          </a:xfrm>
          <a:prstGeom prst="rect">
            <a:avLst/>
          </a:prstGeom>
          <a:noFill/>
        </p:spPr>
        <p:txBody>
          <a:bodyPr wrap="square" rtlCol="0">
            <a:spAutoFit/>
          </a:bodyPr>
          <a:lstStyle/>
          <a:p>
            <a:pPr algn="ctr"/>
            <a:r>
              <a:rPr lang="en-GB" sz="1275" dirty="0">
                <a:latin typeface="Arial" panose="020B0604020202020204" pitchFamily="34" charset="0"/>
                <a:cs typeface="Arial" panose="020B0604020202020204" pitchFamily="34" charset="0"/>
              </a:rPr>
              <a:t>Employed</a:t>
            </a:r>
          </a:p>
        </p:txBody>
      </p:sp>
      <p:sp>
        <p:nvSpPr>
          <p:cNvPr id="9" name="TextBox 8">
            <a:extLst>
              <a:ext uri="{FF2B5EF4-FFF2-40B4-BE49-F238E27FC236}">
                <a16:creationId xmlns:a16="http://schemas.microsoft.com/office/drawing/2014/main" id="{B637E83C-2C06-205C-8ED9-27E05234524E}"/>
              </a:ext>
            </a:extLst>
          </p:cNvPr>
          <p:cNvSpPr txBox="1"/>
          <p:nvPr/>
        </p:nvSpPr>
        <p:spPr>
          <a:xfrm>
            <a:off x="4323769" y="3489913"/>
            <a:ext cx="1278082" cy="323165"/>
          </a:xfrm>
          <a:prstGeom prst="rect">
            <a:avLst/>
          </a:prstGeom>
          <a:noFill/>
        </p:spPr>
        <p:txBody>
          <a:bodyPr wrap="square" rtlCol="0">
            <a:spAutoFit/>
          </a:bodyPr>
          <a:lstStyle/>
          <a:p>
            <a:pPr algn="ctr"/>
            <a:r>
              <a:rPr lang="en-GB" sz="1500" dirty="0">
                <a:latin typeface="Arial" panose="020B0604020202020204" pitchFamily="34" charset="0"/>
                <a:cs typeface="Arial" panose="020B0604020202020204" pitchFamily="34" charset="0"/>
              </a:rPr>
              <a:t>Paid a </a:t>
            </a:r>
            <a:r>
              <a:rPr lang="en-GB" sz="1275" dirty="0">
                <a:latin typeface="Arial" panose="020B0604020202020204" pitchFamily="34" charset="0"/>
                <a:cs typeface="Arial" panose="020B0604020202020204" pitchFamily="34" charset="0"/>
              </a:rPr>
              <a:t>salary</a:t>
            </a:r>
          </a:p>
        </p:txBody>
      </p:sp>
      <p:sp>
        <p:nvSpPr>
          <p:cNvPr id="10" name="TextBox 9">
            <a:extLst>
              <a:ext uri="{FF2B5EF4-FFF2-40B4-BE49-F238E27FC236}">
                <a16:creationId xmlns:a16="http://schemas.microsoft.com/office/drawing/2014/main" id="{995DA6E4-0C84-8AC4-D7AC-525170F867BB}"/>
              </a:ext>
            </a:extLst>
          </p:cNvPr>
          <p:cNvSpPr txBox="1"/>
          <p:nvPr/>
        </p:nvSpPr>
        <p:spPr>
          <a:xfrm>
            <a:off x="4747261" y="5357115"/>
            <a:ext cx="1103515" cy="288541"/>
          </a:xfrm>
          <a:prstGeom prst="rect">
            <a:avLst/>
          </a:prstGeom>
          <a:noFill/>
        </p:spPr>
        <p:txBody>
          <a:bodyPr wrap="square" rtlCol="0">
            <a:spAutoFit/>
          </a:bodyPr>
          <a:lstStyle/>
          <a:p>
            <a:pPr algn="ctr"/>
            <a:r>
              <a:rPr lang="en-GB" sz="1275">
                <a:latin typeface="Arial" panose="020B0604020202020204" pitchFamily="34" charset="0"/>
                <a:cs typeface="Arial" panose="020B0604020202020204" pitchFamily="34" charset="0"/>
              </a:rPr>
              <a:t>Contract</a:t>
            </a:r>
          </a:p>
        </p:txBody>
      </p:sp>
      <p:sp>
        <p:nvSpPr>
          <p:cNvPr id="11" name="TextBox 10">
            <a:extLst>
              <a:ext uri="{FF2B5EF4-FFF2-40B4-BE49-F238E27FC236}">
                <a16:creationId xmlns:a16="http://schemas.microsoft.com/office/drawing/2014/main" id="{1FA4913B-37E1-AEE7-C9F5-F1099E151630}"/>
              </a:ext>
            </a:extLst>
          </p:cNvPr>
          <p:cNvSpPr txBox="1"/>
          <p:nvPr/>
        </p:nvSpPr>
        <p:spPr>
          <a:xfrm>
            <a:off x="6949921" y="1748435"/>
            <a:ext cx="1103515" cy="288541"/>
          </a:xfrm>
          <a:prstGeom prst="rect">
            <a:avLst/>
          </a:prstGeom>
          <a:noFill/>
        </p:spPr>
        <p:txBody>
          <a:bodyPr wrap="square" rtlCol="0">
            <a:spAutoFit/>
          </a:bodyPr>
          <a:lstStyle/>
          <a:p>
            <a:pPr algn="ctr"/>
            <a:r>
              <a:rPr lang="en-GB" sz="1275" dirty="0">
                <a:latin typeface="Arial" panose="020B0604020202020204" pitchFamily="34" charset="0"/>
                <a:cs typeface="Arial" panose="020B0604020202020204" pitchFamily="34" charset="0"/>
              </a:rPr>
              <a:t>Off the job </a:t>
            </a:r>
          </a:p>
        </p:txBody>
      </p:sp>
      <p:sp>
        <p:nvSpPr>
          <p:cNvPr id="12" name="TextBox 11">
            <a:extLst>
              <a:ext uri="{FF2B5EF4-FFF2-40B4-BE49-F238E27FC236}">
                <a16:creationId xmlns:a16="http://schemas.microsoft.com/office/drawing/2014/main" id="{464648D7-72A7-7E74-E58E-42995ECB0581}"/>
              </a:ext>
            </a:extLst>
          </p:cNvPr>
          <p:cNvSpPr txBox="1"/>
          <p:nvPr/>
        </p:nvSpPr>
        <p:spPr>
          <a:xfrm>
            <a:off x="6809805" y="3482092"/>
            <a:ext cx="1656312" cy="288541"/>
          </a:xfrm>
          <a:prstGeom prst="rect">
            <a:avLst/>
          </a:prstGeom>
          <a:noFill/>
        </p:spPr>
        <p:txBody>
          <a:bodyPr wrap="square" rtlCol="0">
            <a:spAutoFit/>
          </a:bodyPr>
          <a:lstStyle/>
          <a:p>
            <a:pPr algn="ctr"/>
            <a:r>
              <a:rPr lang="en-GB" sz="1275" dirty="0">
                <a:latin typeface="Arial" panose="020B0604020202020204" pitchFamily="34" charset="0"/>
                <a:cs typeface="Arial" panose="020B0604020202020204" pitchFamily="34" charset="0"/>
              </a:rPr>
              <a:t>Typically 1-6 years</a:t>
            </a:r>
          </a:p>
        </p:txBody>
      </p:sp>
      <p:sp>
        <p:nvSpPr>
          <p:cNvPr id="13" name="TextBox 12">
            <a:extLst>
              <a:ext uri="{FF2B5EF4-FFF2-40B4-BE49-F238E27FC236}">
                <a16:creationId xmlns:a16="http://schemas.microsoft.com/office/drawing/2014/main" id="{4BBA6D0A-9D10-3C1D-DCEB-E9DD0B9E56E6}"/>
              </a:ext>
            </a:extLst>
          </p:cNvPr>
          <p:cNvSpPr txBox="1"/>
          <p:nvPr/>
        </p:nvSpPr>
        <p:spPr>
          <a:xfrm>
            <a:off x="6856615" y="5123826"/>
            <a:ext cx="1103515" cy="484748"/>
          </a:xfrm>
          <a:prstGeom prst="rect">
            <a:avLst/>
          </a:prstGeom>
          <a:noFill/>
        </p:spPr>
        <p:txBody>
          <a:bodyPr wrap="square" rtlCol="0">
            <a:spAutoFit/>
          </a:bodyPr>
          <a:lstStyle/>
          <a:p>
            <a:pPr algn="ctr"/>
            <a:r>
              <a:rPr lang="en-GB" sz="1275">
                <a:latin typeface="Arial" panose="020B0604020202020204" pitchFamily="34" charset="0"/>
                <a:cs typeface="Arial" panose="020B0604020202020204" pitchFamily="34" charset="0"/>
              </a:rPr>
              <a:t>600+ standards</a:t>
            </a:r>
          </a:p>
        </p:txBody>
      </p:sp>
      <p:sp>
        <p:nvSpPr>
          <p:cNvPr id="14" name="TextBox 13">
            <a:extLst>
              <a:ext uri="{FF2B5EF4-FFF2-40B4-BE49-F238E27FC236}">
                <a16:creationId xmlns:a16="http://schemas.microsoft.com/office/drawing/2014/main" id="{7E4F2A14-3E58-7332-3123-AD3F173AEEBE}"/>
              </a:ext>
            </a:extLst>
          </p:cNvPr>
          <p:cNvSpPr txBox="1"/>
          <p:nvPr/>
        </p:nvSpPr>
        <p:spPr>
          <a:xfrm>
            <a:off x="9603943" y="1539155"/>
            <a:ext cx="1718138" cy="473206"/>
          </a:xfrm>
          <a:prstGeom prst="rect">
            <a:avLst/>
          </a:prstGeom>
          <a:noFill/>
        </p:spPr>
        <p:txBody>
          <a:bodyPr wrap="square" rtlCol="0">
            <a:spAutoFit/>
          </a:bodyPr>
          <a:lstStyle/>
          <a:p>
            <a:pPr algn="ctr"/>
            <a:r>
              <a:rPr lang="en-GB" sz="1200" dirty="0">
                <a:latin typeface="Arial" panose="020B0604020202020204" pitchFamily="34" charset="0"/>
                <a:cs typeface="Arial" panose="020B0604020202020204" pitchFamily="34" charset="0"/>
              </a:rPr>
              <a:t>Intermediate – </a:t>
            </a:r>
            <a:r>
              <a:rPr lang="en-GB" sz="1275" dirty="0">
                <a:latin typeface="Arial" panose="020B0604020202020204" pitchFamily="34" charset="0"/>
                <a:cs typeface="Arial" panose="020B0604020202020204" pitchFamily="34" charset="0"/>
              </a:rPr>
              <a:t>degree</a:t>
            </a:r>
            <a:r>
              <a:rPr lang="en-GB" sz="1200" dirty="0">
                <a:latin typeface="Arial" panose="020B0604020202020204" pitchFamily="34" charset="0"/>
                <a:cs typeface="Arial" panose="020B0604020202020204" pitchFamily="34" charset="0"/>
              </a:rPr>
              <a:t> level</a:t>
            </a:r>
          </a:p>
        </p:txBody>
      </p:sp>
      <p:sp>
        <p:nvSpPr>
          <p:cNvPr id="15" name="TextBox 14">
            <a:extLst>
              <a:ext uri="{FF2B5EF4-FFF2-40B4-BE49-F238E27FC236}">
                <a16:creationId xmlns:a16="http://schemas.microsoft.com/office/drawing/2014/main" id="{2BAA3A0C-BEE6-4BBC-A99A-A6B6DB1F1B14}"/>
              </a:ext>
            </a:extLst>
          </p:cNvPr>
          <p:cNvSpPr txBox="1"/>
          <p:nvPr/>
        </p:nvSpPr>
        <p:spPr>
          <a:xfrm>
            <a:off x="9603943" y="3569001"/>
            <a:ext cx="1656312" cy="288541"/>
          </a:xfrm>
          <a:prstGeom prst="rect">
            <a:avLst/>
          </a:prstGeom>
          <a:noFill/>
        </p:spPr>
        <p:txBody>
          <a:bodyPr wrap="square" rtlCol="0">
            <a:spAutoFit/>
          </a:bodyPr>
          <a:lstStyle/>
          <a:p>
            <a:pPr algn="ctr"/>
            <a:r>
              <a:rPr lang="en-GB" sz="1275" dirty="0">
                <a:latin typeface="Arial" panose="020B0604020202020204" pitchFamily="34" charset="0"/>
                <a:cs typeface="Arial" panose="020B0604020202020204" pitchFamily="34" charset="0"/>
              </a:rPr>
              <a:t>Real responsibilities</a:t>
            </a:r>
          </a:p>
        </p:txBody>
      </p:sp>
      <p:sp>
        <p:nvSpPr>
          <p:cNvPr id="16" name="TextBox 15">
            <a:extLst>
              <a:ext uri="{FF2B5EF4-FFF2-40B4-BE49-F238E27FC236}">
                <a16:creationId xmlns:a16="http://schemas.microsoft.com/office/drawing/2014/main" id="{6861849F-C859-33CF-4CB5-9755AEA4F616}"/>
              </a:ext>
            </a:extLst>
          </p:cNvPr>
          <p:cNvSpPr txBox="1"/>
          <p:nvPr/>
        </p:nvSpPr>
        <p:spPr>
          <a:xfrm>
            <a:off x="9761812" y="5361101"/>
            <a:ext cx="1718138" cy="288541"/>
          </a:xfrm>
          <a:prstGeom prst="rect">
            <a:avLst/>
          </a:prstGeom>
          <a:noFill/>
        </p:spPr>
        <p:txBody>
          <a:bodyPr wrap="square" rtlCol="0">
            <a:spAutoFit/>
          </a:bodyPr>
          <a:lstStyle/>
          <a:p>
            <a:pPr algn="ctr"/>
            <a:r>
              <a:rPr lang="en-GB" sz="1275" dirty="0">
                <a:latin typeface="Arial" panose="020B0604020202020204" pitchFamily="34" charset="0"/>
                <a:cs typeface="Arial" panose="020B0604020202020204" pitchFamily="34" charset="0"/>
              </a:rPr>
              <a:t>Not the easy option</a:t>
            </a:r>
          </a:p>
        </p:txBody>
      </p:sp>
    </p:spTree>
    <p:extLst>
      <p:ext uri="{BB962C8B-B14F-4D97-AF65-F5344CB8AC3E}">
        <p14:creationId xmlns:p14="http://schemas.microsoft.com/office/powerpoint/2010/main" val="64590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2A67AD28-9D55-E638-8F3E-CAE5885C21F6}"/>
              </a:ext>
            </a:extLst>
          </p:cNvPr>
          <p:cNvPicPr>
            <a:picLocks noChangeAspect="1"/>
          </p:cNvPicPr>
          <p:nvPr/>
        </p:nvPicPr>
        <p:blipFill rotWithShape="1">
          <a:blip r:embed="rId3">
            <a:extLst>
              <a:ext uri="{28A0092B-C50C-407E-A947-70E740481C1C}">
                <a14:useLocalDpi xmlns:a14="http://schemas.microsoft.com/office/drawing/2010/main" val="0"/>
              </a:ext>
            </a:extLst>
          </a:blip>
          <a:srcRect r="69410"/>
          <a:stretch/>
        </p:blipFill>
        <p:spPr>
          <a:xfrm>
            <a:off x="329683" y="204106"/>
            <a:ext cx="3488284" cy="6414407"/>
          </a:xfrm>
          <a:prstGeom prst="rect">
            <a:avLst/>
          </a:prstGeom>
          <a:ln>
            <a:noFill/>
          </a:ln>
        </p:spPr>
      </p:pic>
      <p:pic>
        <p:nvPicPr>
          <p:cNvPr id="2" name="Picture 1" descr="Graphical user interface, application&#10;&#10;Description automatically generated">
            <a:extLst>
              <a:ext uri="{FF2B5EF4-FFF2-40B4-BE49-F238E27FC236}">
                <a16:creationId xmlns:a16="http://schemas.microsoft.com/office/drawing/2014/main" id="{4CAEADDC-5D9A-0553-B2C4-CE428C8D4F35}"/>
              </a:ext>
            </a:extLst>
          </p:cNvPr>
          <p:cNvPicPr>
            <a:picLocks noChangeAspect="1"/>
          </p:cNvPicPr>
          <p:nvPr/>
        </p:nvPicPr>
        <p:blipFill rotWithShape="1">
          <a:blip r:embed="rId3">
            <a:extLst>
              <a:ext uri="{28A0092B-C50C-407E-A947-70E740481C1C}">
                <a14:useLocalDpi xmlns:a14="http://schemas.microsoft.com/office/drawing/2010/main" val="0"/>
              </a:ext>
            </a:extLst>
          </a:blip>
          <a:srcRect l="31278"/>
          <a:stretch/>
        </p:blipFill>
        <p:spPr>
          <a:xfrm>
            <a:off x="4321141" y="204107"/>
            <a:ext cx="7348345" cy="6414406"/>
          </a:xfrm>
          <a:prstGeom prst="rect">
            <a:avLst/>
          </a:prstGeom>
          <a:ln>
            <a:noFill/>
          </a:ln>
        </p:spPr>
      </p:pic>
    </p:spTree>
    <p:extLst>
      <p:ext uri="{BB962C8B-B14F-4D97-AF65-F5344CB8AC3E}">
        <p14:creationId xmlns:p14="http://schemas.microsoft.com/office/powerpoint/2010/main" val="202076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5E4080A3-D4B6-AD03-70AB-F2A3DC46A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59" y="335358"/>
            <a:ext cx="10556033" cy="6142499"/>
          </a:xfrm>
          <a:prstGeom prst="rect">
            <a:avLst/>
          </a:prstGeom>
        </p:spPr>
      </p:pic>
      <p:pic>
        <p:nvPicPr>
          <p:cNvPr id="8" name="Picture 4" descr="British Gas | money.co.uk">
            <a:extLst>
              <a:ext uri="{FF2B5EF4-FFF2-40B4-BE49-F238E27FC236}">
                <a16:creationId xmlns:a16="http://schemas.microsoft.com/office/drawing/2014/main" id="{EFE2A0F6-E321-4785-8700-0DD1879422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7284" y="1660359"/>
            <a:ext cx="1690760" cy="7957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ujitsu Technology Solutions - Wikipedia">
            <a:extLst>
              <a:ext uri="{FF2B5EF4-FFF2-40B4-BE49-F238E27FC236}">
                <a16:creationId xmlns:a16="http://schemas.microsoft.com/office/drawing/2014/main" id="{B103B96A-E0E8-4B2C-BE91-8900610D26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36434" y="2486583"/>
            <a:ext cx="1131032" cy="53154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4" descr="Sky logos | Sky Group">
            <a:extLst>
              <a:ext uri="{FF2B5EF4-FFF2-40B4-BE49-F238E27FC236}">
                <a16:creationId xmlns:a16="http://schemas.microsoft.com/office/drawing/2014/main" id="{D72876D9-B822-4F27-82FC-C382A957F5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9943" y="2423806"/>
            <a:ext cx="1087302" cy="6655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irbus Logo transparent PNG - StickPNG">
            <a:extLst>
              <a:ext uri="{FF2B5EF4-FFF2-40B4-BE49-F238E27FC236}">
                <a16:creationId xmlns:a16="http://schemas.microsoft.com/office/drawing/2014/main" id="{D2765458-58AA-4447-8600-47785B464F4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9627" r="2969" b="40349"/>
          <a:stretch/>
        </p:blipFill>
        <p:spPr bwMode="auto">
          <a:xfrm>
            <a:off x="4379143" y="1167662"/>
            <a:ext cx="2203305" cy="4546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bc-logo-png-transparent – Beech Holdings">
            <a:extLst>
              <a:ext uri="{FF2B5EF4-FFF2-40B4-BE49-F238E27FC236}">
                <a16:creationId xmlns:a16="http://schemas.microsoft.com/office/drawing/2014/main" id="{D7C88E7B-33B4-4515-8AE1-B7FE140D30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8548" y="1052631"/>
            <a:ext cx="1464299" cy="5077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BM Logo PNG Transparent &amp;amp; SVG Vector - Freebie Supply">
            <a:extLst>
              <a:ext uri="{FF2B5EF4-FFF2-40B4-BE49-F238E27FC236}">
                <a16:creationId xmlns:a16="http://schemas.microsoft.com/office/drawing/2014/main" id="{B44257E3-984C-430E-BE48-8CC4F3EA54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3167" y="5311335"/>
            <a:ext cx="1371600" cy="5481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SOS Logo PNG Transparent &amp;amp; SVG Vector - Freebie Supply">
            <a:extLst>
              <a:ext uri="{FF2B5EF4-FFF2-40B4-BE49-F238E27FC236}">
                <a16:creationId xmlns:a16="http://schemas.microsoft.com/office/drawing/2014/main" id="{5A8F2A26-4CA6-47F3-80CF-DD31731D2E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89255" y="4810782"/>
            <a:ext cx="1243013" cy="4599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 Logo Jaguar transparent PNG - StickPNG">
            <a:extLst>
              <a:ext uri="{FF2B5EF4-FFF2-40B4-BE49-F238E27FC236}">
                <a16:creationId xmlns:a16="http://schemas.microsoft.com/office/drawing/2014/main" id="{7A10D629-4724-4D62-906A-B991AD001A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52317" y="2310493"/>
            <a:ext cx="1324346" cy="74494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5E53055-8B36-4F33-B52F-4CC47E79CA0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35471" y="3882657"/>
            <a:ext cx="1432926" cy="62929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A4D1FCE4-4F01-4963-B337-1BF9820A58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28476" y="5079967"/>
            <a:ext cx="759086" cy="75908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and Rover Logo, HD Png, Meaning, Information">
            <a:extLst>
              <a:ext uri="{FF2B5EF4-FFF2-40B4-BE49-F238E27FC236}">
                <a16:creationId xmlns:a16="http://schemas.microsoft.com/office/drawing/2014/main" id="{E0D3FC5B-59B5-48A8-83BA-56FF147F96C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13750" y="3960013"/>
            <a:ext cx="1215410" cy="91155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pecsavers - Wikipedia">
            <a:extLst>
              <a:ext uri="{FF2B5EF4-FFF2-40B4-BE49-F238E27FC236}">
                <a16:creationId xmlns:a16="http://schemas.microsoft.com/office/drawing/2014/main" id="{F974350C-453C-449C-B8FA-9838738A50A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30465" y="3389095"/>
            <a:ext cx="1389633" cy="53269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ets at Home Logo Download Vector">
            <a:extLst>
              <a:ext uri="{FF2B5EF4-FFF2-40B4-BE49-F238E27FC236}">
                <a16:creationId xmlns:a16="http://schemas.microsoft.com/office/drawing/2014/main" id="{D91226E3-6735-4E3E-932C-7EF57ED05F9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00675" y="2497499"/>
            <a:ext cx="766277" cy="76627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olls Royce logo PNG">
            <a:extLst>
              <a:ext uri="{FF2B5EF4-FFF2-40B4-BE49-F238E27FC236}">
                <a16:creationId xmlns:a16="http://schemas.microsoft.com/office/drawing/2014/main" id="{F90E10A5-13DA-48BB-B1DE-01DF97542B4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87361" y="3288446"/>
            <a:ext cx="1102341" cy="110234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British Airways Logo transparent PNG - StickPNG">
            <a:extLst>
              <a:ext uri="{FF2B5EF4-FFF2-40B4-BE49-F238E27FC236}">
                <a16:creationId xmlns:a16="http://schemas.microsoft.com/office/drawing/2014/main" id="{299FE486-0512-41E0-B121-48FA4266F1A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14491" y="3853438"/>
            <a:ext cx="1922711" cy="192271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Greene King - Wikipedia">
            <a:extLst>
              <a:ext uri="{FF2B5EF4-FFF2-40B4-BE49-F238E27FC236}">
                <a16:creationId xmlns:a16="http://schemas.microsoft.com/office/drawing/2014/main" id="{AE769DA1-0C3C-4E74-A0E7-896D16ECE44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42895" y="5044396"/>
            <a:ext cx="1433992" cy="748066"/>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C5EA5DFB-1AC5-4DFD-83B2-53355E3E713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73005" y="2350592"/>
            <a:ext cx="1432926" cy="62914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GSK Logo transparent PNG - StickPNG">
            <a:extLst>
              <a:ext uri="{FF2B5EF4-FFF2-40B4-BE49-F238E27FC236}">
                <a16:creationId xmlns:a16="http://schemas.microsoft.com/office/drawing/2014/main" id="{49F14FF1-BE28-4B88-B445-84211F9C8B1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167702" y="2855661"/>
            <a:ext cx="1701832" cy="1276374"/>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Starbucks Logo PNG Transparent &amp;amp; SVG Vector - Freebie Supply">
            <a:extLst>
              <a:ext uri="{FF2B5EF4-FFF2-40B4-BE49-F238E27FC236}">
                <a16:creationId xmlns:a16="http://schemas.microsoft.com/office/drawing/2014/main" id="{57A42839-4912-4FF0-ACD5-6FCBB82B679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668379" y="3943913"/>
            <a:ext cx="837542" cy="846953"/>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tv Logo transparent PNG - StickPNG">
            <a:extLst>
              <a:ext uri="{FF2B5EF4-FFF2-40B4-BE49-F238E27FC236}">
                <a16:creationId xmlns:a16="http://schemas.microsoft.com/office/drawing/2014/main" id="{BFB00D59-2E38-4172-AF28-BE7719CFDDE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741136" y="3149592"/>
            <a:ext cx="1065007" cy="532504"/>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Network Rail - Wikipedia">
            <a:extLst>
              <a:ext uri="{FF2B5EF4-FFF2-40B4-BE49-F238E27FC236}">
                <a16:creationId xmlns:a16="http://schemas.microsoft.com/office/drawing/2014/main" id="{D2D380A0-838C-4361-95FD-4C6CA0D4A97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484598" y="3780373"/>
            <a:ext cx="1629296" cy="612344"/>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EE Logo transparent PNG - StickPNG">
            <a:extLst>
              <a:ext uri="{FF2B5EF4-FFF2-40B4-BE49-F238E27FC236}">
                <a16:creationId xmlns:a16="http://schemas.microsoft.com/office/drawing/2014/main" id="{59091ED1-DE64-4AE4-9FF8-937438094E7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071707" y="4319086"/>
            <a:ext cx="735435" cy="1284187"/>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Freshly Prepared Sandwiches, Soups, Organic Coffee | Pret A Manger">
            <a:extLst>
              <a:ext uri="{FF2B5EF4-FFF2-40B4-BE49-F238E27FC236}">
                <a16:creationId xmlns:a16="http://schemas.microsoft.com/office/drawing/2014/main" id="{E99DD771-CDFD-45B8-88DB-149BDA3F72F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498253" y="1727984"/>
            <a:ext cx="1486331" cy="499607"/>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BAE Systems Logo PNG Transparent &amp;amp; SVG Vector - Freebie Supply">
            <a:extLst>
              <a:ext uri="{FF2B5EF4-FFF2-40B4-BE49-F238E27FC236}">
                <a16:creationId xmlns:a16="http://schemas.microsoft.com/office/drawing/2014/main" id="{FEE7FEAF-1FC0-483A-9EC9-BA1D5B972462}"/>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t="41795" b="39937"/>
          <a:stretch/>
        </p:blipFill>
        <p:spPr bwMode="auto">
          <a:xfrm>
            <a:off x="8043550" y="1968881"/>
            <a:ext cx="2594256" cy="473928"/>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PwC Logo PNG Transparent &amp;amp; SVG Vector - Freebie Supply">
            <a:extLst>
              <a:ext uri="{FF2B5EF4-FFF2-40B4-BE49-F238E27FC236}">
                <a16:creationId xmlns:a16="http://schemas.microsoft.com/office/drawing/2014/main" id="{6D731007-614B-4150-91C3-C4696B1B1BB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217726" y="986773"/>
            <a:ext cx="1087302" cy="824929"/>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BMW Logo PNG Transparent &amp;amp; SVG Vector - Freebie Supply">
            <a:extLst>
              <a:ext uri="{FF2B5EF4-FFF2-40B4-BE49-F238E27FC236}">
                <a16:creationId xmlns:a16="http://schemas.microsoft.com/office/drawing/2014/main" id="{59B91D55-0DAA-4D25-9053-3877AFCA594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494188" y="3093218"/>
            <a:ext cx="839981" cy="839981"/>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Santander Logo PNG Image - PurePNG | Free transparent CC0 PNG Image Library">
            <a:extLst>
              <a:ext uri="{FF2B5EF4-FFF2-40B4-BE49-F238E27FC236}">
                <a16:creationId xmlns:a16="http://schemas.microsoft.com/office/drawing/2014/main" id="{201F7B21-2D8D-43E5-9AB8-F2B99CD49892}"/>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758643" y="4274448"/>
            <a:ext cx="1767955" cy="1296481"/>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a:extLst>
              <a:ext uri="{FF2B5EF4-FFF2-40B4-BE49-F238E27FC236}">
                <a16:creationId xmlns:a16="http://schemas.microsoft.com/office/drawing/2014/main" id="{C384A353-5596-4376-A21E-C3DCB904975A}"/>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822776" y="5270763"/>
            <a:ext cx="1629296" cy="490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95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fill="hold"/>
                                        <p:tgtEl>
                                          <p:spTgt spid="1028"/>
                                        </p:tgtEl>
                                        <p:attrNameLst>
                                          <p:attrName>ppt_w</p:attrName>
                                        </p:attrNameLst>
                                      </p:cBhvr>
                                      <p:tavLst>
                                        <p:tav tm="0">
                                          <p:val>
                                            <p:fltVal val="0"/>
                                          </p:val>
                                        </p:tav>
                                        <p:tav tm="100000">
                                          <p:val>
                                            <p:strVal val="#ppt_w"/>
                                          </p:val>
                                        </p:tav>
                                      </p:tavLst>
                                    </p:anim>
                                    <p:anim calcmode="lin" valueType="num">
                                      <p:cBhvr>
                                        <p:cTn id="20" dur="500" fill="hold"/>
                                        <p:tgtEl>
                                          <p:spTgt spid="1028"/>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p:cTn id="23" dur="500" fill="hold"/>
                                        <p:tgtEl>
                                          <p:spTgt spid="1026"/>
                                        </p:tgtEl>
                                        <p:attrNameLst>
                                          <p:attrName>ppt_w</p:attrName>
                                        </p:attrNameLst>
                                      </p:cBhvr>
                                      <p:tavLst>
                                        <p:tav tm="0">
                                          <p:val>
                                            <p:fltVal val="0"/>
                                          </p:val>
                                        </p:tav>
                                        <p:tav tm="100000">
                                          <p:val>
                                            <p:strVal val="#ppt_w"/>
                                          </p:val>
                                        </p:tav>
                                      </p:tavLst>
                                    </p:anim>
                                    <p:anim calcmode="lin" valueType="num">
                                      <p:cBhvr>
                                        <p:cTn id="24" dur="500" fill="hold"/>
                                        <p:tgtEl>
                                          <p:spTgt spid="1026"/>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anim calcmode="lin" valueType="num">
                                      <p:cBhvr>
                                        <p:cTn id="27" dur="500" fill="hold"/>
                                        <p:tgtEl>
                                          <p:spTgt spid="1030"/>
                                        </p:tgtEl>
                                        <p:attrNameLst>
                                          <p:attrName>ppt_w</p:attrName>
                                        </p:attrNameLst>
                                      </p:cBhvr>
                                      <p:tavLst>
                                        <p:tav tm="0">
                                          <p:val>
                                            <p:fltVal val="0"/>
                                          </p:val>
                                        </p:tav>
                                        <p:tav tm="100000">
                                          <p:val>
                                            <p:strVal val="#ppt_w"/>
                                          </p:val>
                                        </p:tav>
                                      </p:tavLst>
                                    </p:anim>
                                    <p:anim calcmode="lin" valueType="num">
                                      <p:cBhvr>
                                        <p:cTn id="28" dur="500" fill="hold"/>
                                        <p:tgtEl>
                                          <p:spTgt spid="1030"/>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042"/>
                                        </p:tgtEl>
                                        <p:attrNameLst>
                                          <p:attrName>style.visibility</p:attrName>
                                        </p:attrNameLst>
                                      </p:cBhvr>
                                      <p:to>
                                        <p:strVal val="visible"/>
                                      </p:to>
                                    </p:set>
                                    <p:anim calcmode="lin" valueType="num">
                                      <p:cBhvr>
                                        <p:cTn id="31" dur="500" fill="hold"/>
                                        <p:tgtEl>
                                          <p:spTgt spid="1042"/>
                                        </p:tgtEl>
                                        <p:attrNameLst>
                                          <p:attrName>ppt_w</p:attrName>
                                        </p:attrNameLst>
                                      </p:cBhvr>
                                      <p:tavLst>
                                        <p:tav tm="0">
                                          <p:val>
                                            <p:fltVal val="0"/>
                                          </p:val>
                                        </p:tav>
                                        <p:tav tm="100000">
                                          <p:val>
                                            <p:strVal val="#ppt_w"/>
                                          </p:val>
                                        </p:tav>
                                      </p:tavLst>
                                    </p:anim>
                                    <p:anim calcmode="lin" valueType="num">
                                      <p:cBhvr>
                                        <p:cTn id="32" dur="500" fill="hold"/>
                                        <p:tgtEl>
                                          <p:spTgt spid="1042"/>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036"/>
                                        </p:tgtEl>
                                        <p:attrNameLst>
                                          <p:attrName>style.visibility</p:attrName>
                                        </p:attrNameLst>
                                      </p:cBhvr>
                                      <p:to>
                                        <p:strVal val="visible"/>
                                      </p:to>
                                    </p:set>
                                    <p:anim calcmode="lin" valueType="num">
                                      <p:cBhvr>
                                        <p:cTn id="39" dur="500" fill="hold"/>
                                        <p:tgtEl>
                                          <p:spTgt spid="1036"/>
                                        </p:tgtEl>
                                        <p:attrNameLst>
                                          <p:attrName>ppt_w</p:attrName>
                                        </p:attrNameLst>
                                      </p:cBhvr>
                                      <p:tavLst>
                                        <p:tav tm="0">
                                          <p:val>
                                            <p:fltVal val="0"/>
                                          </p:val>
                                        </p:tav>
                                        <p:tav tm="100000">
                                          <p:val>
                                            <p:strVal val="#ppt_w"/>
                                          </p:val>
                                        </p:tav>
                                      </p:tavLst>
                                    </p:anim>
                                    <p:anim calcmode="lin" valueType="num">
                                      <p:cBhvr>
                                        <p:cTn id="40" dur="500" fill="hold"/>
                                        <p:tgtEl>
                                          <p:spTgt spid="1036"/>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034"/>
                                        </p:tgtEl>
                                        <p:attrNameLst>
                                          <p:attrName>style.visibility</p:attrName>
                                        </p:attrNameLst>
                                      </p:cBhvr>
                                      <p:to>
                                        <p:strVal val="visible"/>
                                      </p:to>
                                    </p:set>
                                    <p:anim calcmode="lin" valueType="num">
                                      <p:cBhvr>
                                        <p:cTn id="43" dur="500" fill="hold"/>
                                        <p:tgtEl>
                                          <p:spTgt spid="1034"/>
                                        </p:tgtEl>
                                        <p:attrNameLst>
                                          <p:attrName>ppt_w</p:attrName>
                                        </p:attrNameLst>
                                      </p:cBhvr>
                                      <p:tavLst>
                                        <p:tav tm="0">
                                          <p:val>
                                            <p:fltVal val="0"/>
                                          </p:val>
                                        </p:tav>
                                        <p:tav tm="100000">
                                          <p:val>
                                            <p:strVal val="#ppt_w"/>
                                          </p:val>
                                        </p:tav>
                                      </p:tavLst>
                                    </p:anim>
                                    <p:anim calcmode="lin" valueType="num">
                                      <p:cBhvr>
                                        <p:cTn id="44" dur="500" fill="hold"/>
                                        <p:tgtEl>
                                          <p:spTgt spid="1034"/>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038"/>
                                        </p:tgtEl>
                                        <p:attrNameLst>
                                          <p:attrName>style.visibility</p:attrName>
                                        </p:attrNameLst>
                                      </p:cBhvr>
                                      <p:to>
                                        <p:strVal val="visible"/>
                                      </p:to>
                                    </p:set>
                                    <p:anim calcmode="lin" valueType="num">
                                      <p:cBhvr>
                                        <p:cTn id="47" dur="500" fill="hold"/>
                                        <p:tgtEl>
                                          <p:spTgt spid="1038"/>
                                        </p:tgtEl>
                                        <p:attrNameLst>
                                          <p:attrName>ppt_w</p:attrName>
                                        </p:attrNameLst>
                                      </p:cBhvr>
                                      <p:tavLst>
                                        <p:tav tm="0">
                                          <p:val>
                                            <p:fltVal val="0"/>
                                          </p:val>
                                        </p:tav>
                                        <p:tav tm="100000">
                                          <p:val>
                                            <p:strVal val="#ppt_w"/>
                                          </p:val>
                                        </p:tav>
                                      </p:tavLst>
                                    </p:anim>
                                    <p:anim calcmode="lin" valueType="num">
                                      <p:cBhvr>
                                        <p:cTn id="48" dur="500" fill="hold"/>
                                        <p:tgtEl>
                                          <p:spTgt spid="1038"/>
                                        </p:tgtEl>
                                        <p:attrNameLst>
                                          <p:attrName>ppt_h</p:attrName>
                                        </p:attrNameLst>
                                      </p:cBhvr>
                                      <p:tavLst>
                                        <p:tav tm="0">
                                          <p:val>
                                            <p:flt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1040"/>
                                        </p:tgtEl>
                                        <p:attrNameLst>
                                          <p:attrName>style.visibility</p:attrName>
                                        </p:attrNameLst>
                                      </p:cBhvr>
                                      <p:to>
                                        <p:strVal val="visible"/>
                                      </p:to>
                                    </p:set>
                                    <p:anim calcmode="lin" valueType="num">
                                      <p:cBhvr>
                                        <p:cTn id="51" dur="500" fill="hold"/>
                                        <p:tgtEl>
                                          <p:spTgt spid="1040"/>
                                        </p:tgtEl>
                                        <p:attrNameLst>
                                          <p:attrName>ppt_w</p:attrName>
                                        </p:attrNameLst>
                                      </p:cBhvr>
                                      <p:tavLst>
                                        <p:tav tm="0">
                                          <p:val>
                                            <p:fltVal val="0"/>
                                          </p:val>
                                        </p:tav>
                                        <p:tav tm="100000">
                                          <p:val>
                                            <p:strVal val="#ppt_w"/>
                                          </p:val>
                                        </p:tav>
                                      </p:tavLst>
                                    </p:anim>
                                    <p:anim calcmode="lin" valueType="num">
                                      <p:cBhvr>
                                        <p:cTn id="52" dur="500" fill="hold"/>
                                        <p:tgtEl>
                                          <p:spTgt spid="1040"/>
                                        </p:tgtEl>
                                        <p:attrNameLst>
                                          <p:attrName>ppt_h</p:attrName>
                                        </p:attrNameLst>
                                      </p:cBhvr>
                                      <p:tavLst>
                                        <p:tav tm="0">
                                          <p:val>
                                            <p:flt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1048"/>
                                        </p:tgtEl>
                                        <p:attrNameLst>
                                          <p:attrName>style.visibility</p:attrName>
                                        </p:attrNameLst>
                                      </p:cBhvr>
                                      <p:to>
                                        <p:strVal val="visible"/>
                                      </p:to>
                                    </p:set>
                                    <p:anim calcmode="lin" valueType="num">
                                      <p:cBhvr>
                                        <p:cTn id="55" dur="500" fill="hold"/>
                                        <p:tgtEl>
                                          <p:spTgt spid="1048"/>
                                        </p:tgtEl>
                                        <p:attrNameLst>
                                          <p:attrName>ppt_w</p:attrName>
                                        </p:attrNameLst>
                                      </p:cBhvr>
                                      <p:tavLst>
                                        <p:tav tm="0">
                                          <p:val>
                                            <p:fltVal val="0"/>
                                          </p:val>
                                        </p:tav>
                                        <p:tav tm="100000">
                                          <p:val>
                                            <p:strVal val="#ppt_w"/>
                                          </p:val>
                                        </p:tav>
                                      </p:tavLst>
                                    </p:anim>
                                    <p:anim calcmode="lin" valueType="num">
                                      <p:cBhvr>
                                        <p:cTn id="56" dur="500" fill="hold"/>
                                        <p:tgtEl>
                                          <p:spTgt spid="1048"/>
                                        </p:tgtEl>
                                        <p:attrNameLst>
                                          <p:attrName>ppt_h</p:attrName>
                                        </p:attrNameLst>
                                      </p:cBhvr>
                                      <p:tavLst>
                                        <p:tav tm="0">
                                          <p:val>
                                            <p:flt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1046"/>
                                        </p:tgtEl>
                                        <p:attrNameLst>
                                          <p:attrName>style.visibility</p:attrName>
                                        </p:attrNameLst>
                                      </p:cBhvr>
                                      <p:to>
                                        <p:strVal val="visible"/>
                                      </p:to>
                                    </p:set>
                                    <p:anim calcmode="lin" valueType="num">
                                      <p:cBhvr>
                                        <p:cTn id="59" dur="500" fill="hold"/>
                                        <p:tgtEl>
                                          <p:spTgt spid="1046"/>
                                        </p:tgtEl>
                                        <p:attrNameLst>
                                          <p:attrName>ppt_w</p:attrName>
                                        </p:attrNameLst>
                                      </p:cBhvr>
                                      <p:tavLst>
                                        <p:tav tm="0">
                                          <p:val>
                                            <p:fltVal val="0"/>
                                          </p:val>
                                        </p:tav>
                                        <p:tav tm="100000">
                                          <p:val>
                                            <p:strVal val="#ppt_w"/>
                                          </p:val>
                                        </p:tav>
                                      </p:tavLst>
                                    </p:anim>
                                    <p:anim calcmode="lin" valueType="num">
                                      <p:cBhvr>
                                        <p:cTn id="60" dur="500" fill="hold"/>
                                        <p:tgtEl>
                                          <p:spTgt spid="1046"/>
                                        </p:tgtEl>
                                        <p:attrNameLst>
                                          <p:attrName>ppt_h</p:attrName>
                                        </p:attrNameLst>
                                      </p:cBhvr>
                                      <p:tavLst>
                                        <p:tav tm="0">
                                          <p:val>
                                            <p:flt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1044"/>
                                        </p:tgtEl>
                                        <p:attrNameLst>
                                          <p:attrName>style.visibility</p:attrName>
                                        </p:attrNameLst>
                                      </p:cBhvr>
                                      <p:to>
                                        <p:strVal val="visible"/>
                                      </p:to>
                                    </p:set>
                                    <p:anim calcmode="lin" valueType="num">
                                      <p:cBhvr>
                                        <p:cTn id="63" dur="500" fill="hold"/>
                                        <p:tgtEl>
                                          <p:spTgt spid="1044"/>
                                        </p:tgtEl>
                                        <p:attrNameLst>
                                          <p:attrName>ppt_w</p:attrName>
                                        </p:attrNameLst>
                                      </p:cBhvr>
                                      <p:tavLst>
                                        <p:tav tm="0">
                                          <p:val>
                                            <p:fltVal val="0"/>
                                          </p:val>
                                        </p:tav>
                                        <p:tav tm="100000">
                                          <p:val>
                                            <p:strVal val="#ppt_w"/>
                                          </p:val>
                                        </p:tav>
                                      </p:tavLst>
                                    </p:anim>
                                    <p:anim calcmode="lin" valueType="num">
                                      <p:cBhvr>
                                        <p:cTn id="64" dur="500" fill="hold"/>
                                        <p:tgtEl>
                                          <p:spTgt spid="1044"/>
                                        </p:tgtEl>
                                        <p:attrNameLst>
                                          <p:attrName>ppt_h</p:attrName>
                                        </p:attrNameLst>
                                      </p:cBhvr>
                                      <p:tavLst>
                                        <p:tav tm="0">
                                          <p:val>
                                            <p:fltVal val="0"/>
                                          </p:val>
                                        </p:tav>
                                        <p:tav tm="100000">
                                          <p:val>
                                            <p:strVal val="#ppt_h"/>
                                          </p:val>
                                        </p:tav>
                                      </p:tavLst>
                                    </p:anim>
                                  </p:childTnLst>
                                </p:cTn>
                              </p:par>
                              <p:par>
                                <p:cTn id="65" presetID="23" presetClass="entr" presetSubtype="16" fill="hold" nodeType="withEffect">
                                  <p:stCondLst>
                                    <p:cond delay="0"/>
                                  </p:stCondLst>
                                  <p:childTnLst>
                                    <p:set>
                                      <p:cBhvr>
                                        <p:cTn id="66" dur="1" fill="hold">
                                          <p:stCondLst>
                                            <p:cond delay="0"/>
                                          </p:stCondLst>
                                        </p:cTn>
                                        <p:tgtEl>
                                          <p:spTgt spid="1064"/>
                                        </p:tgtEl>
                                        <p:attrNameLst>
                                          <p:attrName>style.visibility</p:attrName>
                                        </p:attrNameLst>
                                      </p:cBhvr>
                                      <p:to>
                                        <p:strVal val="visible"/>
                                      </p:to>
                                    </p:set>
                                    <p:anim calcmode="lin" valueType="num">
                                      <p:cBhvr>
                                        <p:cTn id="67" dur="500" fill="hold"/>
                                        <p:tgtEl>
                                          <p:spTgt spid="1064"/>
                                        </p:tgtEl>
                                        <p:attrNameLst>
                                          <p:attrName>ppt_w</p:attrName>
                                        </p:attrNameLst>
                                      </p:cBhvr>
                                      <p:tavLst>
                                        <p:tav tm="0">
                                          <p:val>
                                            <p:fltVal val="0"/>
                                          </p:val>
                                        </p:tav>
                                        <p:tav tm="100000">
                                          <p:val>
                                            <p:strVal val="#ppt_w"/>
                                          </p:val>
                                        </p:tav>
                                      </p:tavLst>
                                    </p:anim>
                                    <p:anim calcmode="lin" valueType="num">
                                      <p:cBhvr>
                                        <p:cTn id="68" dur="500" fill="hold"/>
                                        <p:tgtEl>
                                          <p:spTgt spid="1064"/>
                                        </p:tgtEl>
                                        <p:attrNameLst>
                                          <p:attrName>ppt_h</p:attrName>
                                        </p:attrNameLst>
                                      </p:cBhvr>
                                      <p:tavLst>
                                        <p:tav tm="0">
                                          <p:val>
                                            <p:fltVal val="0"/>
                                          </p:val>
                                        </p:tav>
                                        <p:tav tm="100000">
                                          <p:val>
                                            <p:strVal val="#ppt_h"/>
                                          </p:val>
                                        </p:tav>
                                      </p:tavLst>
                                    </p:anim>
                                  </p:childTnLst>
                                </p:cTn>
                              </p:par>
                              <p:par>
                                <p:cTn id="69" presetID="23" presetClass="entr" presetSubtype="16" fill="hold" nodeType="withEffect">
                                  <p:stCondLst>
                                    <p:cond delay="0"/>
                                  </p:stCondLst>
                                  <p:childTnLst>
                                    <p:set>
                                      <p:cBhvr>
                                        <p:cTn id="70" dur="1" fill="hold">
                                          <p:stCondLst>
                                            <p:cond delay="0"/>
                                          </p:stCondLst>
                                        </p:cTn>
                                        <p:tgtEl>
                                          <p:spTgt spid="1052"/>
                                        </p:tgtEl>
                                        <p:attrNameLst>
                                          <p:attrName>style.visibility</p:attrName>
                                        </p:attrNameLst>
                                      </p:cBhvr>
                                      <p:to>
                                        <p:strVal val="visible"/>
                                      </p:to>
                                    </p:set>
                                    <p:anim calcmode="lin" valueType="num">
                                      <p:cBhvr>
                                        <p:cTn id="71" dur="500" fill="hold"/>
                                        <p:tgtEl>
                                          <p:spTgt spid="1052"/>
                                        </p:tgtEl>
                                        <p:attrNameLst>
                                          <p:attrName>ppt_w</p:attrName>
                                        </p:attrNameLst>
                                      </p:cBhvr>
                                      <p:tavLst>
                                        <p:tav tm="0">
                                          <p:val>
                                            <p:fltVal val="0"/>
                                          </p:val>
                                        </p:tav>
                                        <p:tav tm="100000">
                                          <p:val>
                                            <p:strVal val="#ppt_w"/>
                                          </p:val>
                                        </p:tav>
                                      </p:tavLst>
                                    </p:anim>
                                    <p:anim calcmode="lin" valueType="num">
                                      <p:cBhvr>
                                        <p:cTn id="72" dur="500" fill="hold"/>
                                        <p:tgtEl>
                                          <p:spTgt spid="1052"/>
                                        </p:tgtEl>
                                        <p:attrNameLst>
                                          <p:attrName>ppt_h</p:attrName>
                                        </p:attrNameLst>
                                      </p:cBhvr>
                                      <p:tavLst>
                                        <p:tav tm="0">
                                          <p:val>
                                            <p:fltVal val="0"/>
                                          </p:val>
                                        </p:tav>
                                        <p:tav tm="100000">
                                          <p:val>
                                            <p:strVal val="#ppt_h"/>
                                          </p:val>
                                        </p:tav>
                                      </p:tavLst>
                                    </p:anim>
                                  </p:childTnLst>
                                </p:cTn>
                              </p:par>
                              <p:par>
                                <p:cTn id="73" presetID="23" presetClass="entr" presetSubtype="16" fill="hold" nodeType="withEffect">
                                  <p:stCondLst>
                                    <p:cond delay="0"/>
                                  </p:stCondLst>
                                  <p:childTnLst>
                                    <p:set>
                                      <p:cBhvr>
                                        <p:cTn id="74" dur="1" fill="hold">
                                          <p:stCondLst>
                                            <p:cond delay="0"/>
                                          </p:stCondLst>
                                        </p:cTn>
                                        <p:tgtEl>
                                          <p:spTgt spid="1058"/>
                                        </p:tgtEl>
                                        <p:attrNameLst>
                                          <p:attrName>style.visibility</p:attrName>
                                        </p:attrNameLst>
                                      </p:cBhvr>
                                      <p:to>
                                        <p:strVal val="visible"/>
                                      </p:to>
                                    </p:set>
                                    <p:anim calcmode="lin" valueType="num">
                                      <p:cBhvr>
                                        <p:cTn id="75" dur="500" fill="hold"/>
                                        <p:tgtEl>
                                          <p:spTgt spid="1058"/>
                                        </p:tgtEl>
                                        <p:attrNameLst>
                                          <p:attrName>ppt_w</p:attrName>
                                        </p:attrNameLst>
                                      </p:cBhvr>
                                      <p:tavLst>
                                        <p:tav tm="0">
                                          <p:val>
                                            <p:fltVal val="0"/>
                                          </p:val>
                                        </p:tav>
                                        <p:tav tm="100000">
                                          <p:val>
                                            <p:strVal val="#ppt_w"/>
                                          </p:val>
                                        </p:tav>
                                      </p:tavLst>
                                    </p:anim>
                                    <p:anim calcmode="lin" valueType="num">
                                      <p:cBhvr>
                                        <p:cTn id="76" dur="500" fill="hold"/>
                                        <p:tgtEl>
                                          <p:spTgt spid="1058"/>
                                        </p:tgtEl>
                                        <p:attrNameLst>
                                          <p:attrName>ppt_h</p:attrName>
                                        </p:attrNameLst>
                                      </p:cBhvr>
                                      <p:tavLst>
                                        <p:tav tm="0">
                                          <p:val>
                                            <p:fltVal val="0"/>
                                          </p:val>
                                        </p:tav>
                                        <p:tav tm="100000">
                                          <p:val>
                                            <p:strVal val="#ppt_h"/>
                                          </p:val>
                                        </p:tav>
                                      </p:tavLst>
                                    </p:anim>
                                  </p:childTnLst>
                                </p:cTn>
                              </p:par>
                              <p:par>
                                <p:cTn id="77" presetID="23" presetClass="entr" presetSubtype="16" fill="hold" nodeType="withEffect">
                                  <p:stCondLst>
                                    <p:cond delay="0"/>
                                  </p:stCondLst>
                                  <p:childTnLst>
                                    <p:set>
                                      <p:cBhvr>
                                        <p:cTn id="78" dur="1" fill="hold">
                                          <p:stCondLst>
                                            <p:cond delay="0"/>
                                          </p:stCondLst>
                                        </p:cTn>
                                        <p:tgtEl>
                                          <p:spTgt spid="1054"/>
                                        </p:tgtEl>
                                        <p:attrNameLst>
                                          <p:attrName>style.visibility</p:attrName>
                                        </p:attrNameLst>
                                      </p:cBhvr>
                                      <p:to>
                                        <p:strVal val="visible"/>
                                      </p:to>
                                    </p:set>
                                    <p:anim calcmode="lin" valueType="num">
                                      <p:cBhvr>
                                        <p:cTn id="79" dur="500" fill="hold"/>
                                        <p:tgtEl>
                                          <p:spTgt spid="1054"/>
                                        </p:tgtEl>
                                        <p:attrNameLst>
                                          <p:attrName>ppt_w</p:attrName>
                                        </p:attrNameLst>
                                      </p:cBhvr>
                                      <p:tavLst>
                                        <p:tav tm="0">
                                          <p:val>
                                            <p:fltVal val="0"/>
                                          </p:val>
                                        </p:tav>
                                        <p:tav tm="100000">
                                          <p:val>
                                            <p:strVal val="#ppt_w"/>
                                          </p:val>
                                        </p:tav>
                                      </p:tavLst>
                                    </p:anim>
                                    <p:anim calcmode="lin" valueType="num">
                                      <p:cBhvr>
                                        <p:cTn id="80" dur="500" fill="hold"/>
                                        <p:tgtEl>
                                          <p:spTgt spid="1054"/>
                                        </p:tgtEl>
                                        <p:attrNameLst>
                                          <p:attrName>ppt_h</p:attrName>
                                        </p:attrNameLst>
                                      </p:cBhvr>
                                      <p:tavLst>
                                        <p:tav tm="0">
                                          <p:val>
                                            <p:fltVal val="0"/>
                                          </p:val>
                                        </p:tav>
                                        <p:tav tm="100000">
                                          <p:val>
                                            <p:strVal val="#ppt_h"/>
                                          </p:val>
                                        </p:tav>
                                      </p:tavLst>
                                    </p:anim>
                                  </p:childTnLst>
                                </p:cTn>
                              </p:par>
                              <p:par>
                                <p:cTn id="81" presetID="23" presetClass="entr" presetSubtype="16" fill="hold" nodeType="withEffect">
                                  <p:stCondLst>
                                    <p:cond delay="0"/>
                                  </p:stCondLst>
                                  <p:childTnLst>
                                    <p:set>
                                      <p:cBhvr>
                                        <p:cTn id="82" dur="1" fill="hold">
                                          <p:stCondLst>
                                            <p:cond delay="0"/>
                                          </p:stCondLst>
                                        </p:cTn>
                                        <p:tgtEl>
                                          <p:spTgt spid="1056"/>
                                        </p:tgtEl>
                                        <p:attrNameLst>
                                          <p:attrName>style.visibility</p:attrName>
                                        </p:attrNameLst>
                                      </p:cBhvr>
                                      <p:to>
                                        <p:strVal val="visible"/>
                                      </p:to>
                                    </p:set>
                                    <p:anim calcmode="lin" valueType="num">
                                      <p:cBhvr>
                                        <p:cTn id="83" dur="500" fill="hold"/>
                                        <p:tgtEl>
                                          <p:spTgt spid="1056"/>
                                        </p:tgtEl>
                                        <p:attrNameLst>
                                          <p:attrName>ppt_w</p:attrName>
                                        </p:attrNameLst>
                                      </p:cBhvr>
                                      <p:tavLst>
                                        <p:tav tm="0">
                                          <p:val>
                                            <p:fltVal val="0"/>
                                          </p:val>
                                        </p:tav>
                                        <p:tav tm="100000">
                                          <p:val>
                                            <p:strVal val="#ppt_w"/>
                                          </p:val>
                                        </p:tav>
                                      </p:tavLst>
                                    </p:anim>
                                    <p:anim calcmode="lin" valueType="num">
                                      <p:cBhvr>
                                        <p:cTn id="84" dur="500" fill="hold"/>
                                        <p:tgtEl>
                                          <p:spTgt spid="1056"/>
                                        </p:tgtEl>
                                        <p:attrNameLst>
                                          <p:attrName>ppt_h</p:attrName>
                                        </p:attrNameLst>
                                      </p:cBhvr>
                                      <p:tavLst>
                                        <p:tav tm="0">
                                          <p:val>
                                            <p:fltVal val="0"/>
                                          </p:val>
                                        </p:tav>
                                        <p:tav tm="100000">
                                          <p:val>
                                            <p:strVal val="#ppt_h"/>
                                          </p:val>
                                        </p:tav>
                                      </p:tavLst>
                                    </p:anim>
                                  </p:childTnLst>
                                </p:cTn>
                              </p:par>
                              <p:par>
                                <p:cTn id="85" presetID="23" presetClass="entr" presetSubtype="16" fill="hold" nodeType="withEffect">
                                  <p:stCondLst>
                                    <p:cond delay="0"/>
                                  </p:stCondLst>
                                  <p:childTnLst>
                                    <p:set>
                                      <p:cBhvr>
                                        <p:cTn id="86" dur="1" fill="hold">
                                          <p:stCondLst>
                                            <p:cond delay="0"/>
                                          </p:stCondLst>
                                        </p:cTn>
                                        <p:tgtEl>
                                          <p:spTgt spid="1062"/>
                                        </p:tgtEl>
                                        <p:attrNameLst>
                                          <p:attrName>style.visibility</p:attrName>
                                        </p:attrNameLst>
                                      </p:cBhvr>
                                      <p:to>
                                        <p:strVal val="visible"/>
                                      </p:to>
                                    </p:set>
                                    <p:anim calcmode="lin" valueType="num">
                                      <p:cBhvr>
                                        <p:cTn id="87" dur="500" fill="hold"/>
                                        <p:tgtEl>
                                          <p:spTgt spid="1062"/>
                                        </p:tgtEl>
                                        <p:attrNameLst>
                                          <p:attrName>ppt_w</p:attrName>
                                        </p:attrNameLst>
                                      </p:cBhvr>
                                      <p:tavLst>
                                        <p:tav tm="0">
                                          <p:val>
                                            <p:fltVal val="0"/>
                                          </p:val>
                                        </p:tav>
                                        <p:tav tm="100000">
                                          <p:val>
                                            <p:strVal val="#ppt_w"/>
                                          </p:val>
                                        </p:tav>
                                      </p:tavLst>
                                    </p:anim>
                                    <p:anim calcmode="lin" valueType="num">
                                      <p:cBhvr>
                                        <p:cTn id="88" dur="500" fill="hold"/>
                                        <p:tgtEl>
                                          <p:spTgt spid="1062"/>
                                        </p:tgtEl>
                                        <p:attrNameLst>
                                          <p:attrName>ppt_h</p:attrName>
                                        </p:attrNameLst>
                                      </p:cBhvr>
                                      <p:tavLst>
                                        <p:tav tm="0">
                                          <p:val>
                                            <p:fltVal val="0"/>
                                          </p:val>
                                        </p:tav>
                                        <p:tav tm="100000">
                                          <p:val>
                                            <p:strVal val="#ppt_h"/>
                                          </p:val>
                                        </p:tav>
                                      </p:tavLst>
                                    </p:anim>
                                  </p:childTnLst>
                                </p:cTn>
                              </p:par>
                              <p:par>
                                <p:cTn id="89" presetID="23" presetClass="entr" presetSubtype="16" fill="hold" nodeType="withEffect">
                                  <p:stCondLst>
                                    <p:cond delay="0"/>
                                  </p:stCondLst>
                                  <p:childTnLst>
                                    <p:set>
                                      <p:cBhvr>
                                        <p:cTn id="90" dur="1" fill="hold">
                                          <p:stCondLst>
                                            <p:cond delay="0"/>
                                          </p:stCondLst>
                                        </p:cTn>
                                        <p:tgtEl>
                                          <p:spTgt spid="1060"/>
                                        </p:tgtEl>
                                        <p:attrNameLst>
                                          <p:attrName>style.visibility</p:attrName>
                                        </p:attrNameLst>
                                      </p:cBhvr>
                                      <p:to>
                                        <p:strVal val="visible"/>
                                      </p:to>
                                    </p:set>
                                    <p:anim calcmode="lin" valueType="num">
                                      <p:cBhvr>
                                        <p:cTn id="91" dur="500" fill="hold"/>
                                        <p:tgtEl>
                                          <p:spTgt spid="1060"/>
                                        </p:tgtEl>
                                        <p:attrNameLst>
                                          <p:attrName>ppt_w</p:attrName>
                                        </p:attrNameLst>
                                      </p:cBhvr>
                                      <p:tavLst>
                                        <p:tav tm="0">
                                          <p:val>
                                            <p:fltVal val="0"/>
                                          </p:val>
                                        </p:tav>
                                        <p:tav tm="100000">
                                          <p:val>
                                            <p:strVal val="#ppt_w"/>
                                          </p:val>
                                        </p:tav>
                                      </p:tavLst>
                                    </p:anim>
                                    <p:anim calcmode="lin" valueType="num">
                                      <p:cBhvr>
                                        <p:cTn id="92" dur="500" fill="hold"/>
                                        <p:tgtEl>
                                          <p:spTgt spid="1060"/>
                                        </p:tgtEl>
                                        <p:attrNameLst>
                                          <p:attrName>ppt_h</p:attrName>
                                        </p:attrNameLst>
                                      </p:cBhvr>
                                      <p:tavLst>
                                        <p:tav tm="0">
                                          <p:val>
                                            <p:fltVal val="0"/>
                                          </p:val>
                                        </p:tav>
                                        <p:tav tm="100000">
                                          <p:val>
                                            <p:strVal val="#ppt_h"/>
                                          </p:val>
                                        </p:tav>
                                      </p:tavLst>
                                    </p:anim>
                                  </p:childTnLst>
                                </p:cTn>
                              </p:par>
                              <p:par>
                                <p:cTn id="93" presetID="23" presetClass="entr" presetSubtype="16" fill="hold" nodeType="withEffect">
                                  <p:stCondLst>
                                    <p:cond delay="0"/>
                                  </p:stCondLst>
                                  <p:childTnLst>
                                    <p:set>
                                      <p:cBhvr>
                                        <p:cTn id="94" dur="1" fill="hold">
                                          <p:stCondLst>
                                            <p:cond delay="0"/>
                                          </p:stCondLst>
                                        </p:cTn>
                                        <p:tgtEl>
                                          <p:spTgt spid="1074"/>
                                        </p:tgtEl>
                                        <p:attrNameLst>
                                          <p:attrName>style.visibility</p:attrName>
                                        </p:attrNameLst>
                                      </p:cBhvr>
                                      <p:to>
                                        <p:strVal val="visible"/>
                                      </p:to>
                                    </p:set>
                                    <p:anim calcmode="lin" valueType="num">
                                      <p:cBhvr>
                                        <p:cTn id="95" dur="500" fill="hold"/>
                                        <p:tgtEl>
                                          <p:spTgt spid="1074"/>
                                        </p:tgtEl>
                                        <p:attrNameLst>
                                          <p:attrName>ppt_w</p:attrName>
                                        </p:attrNameLst>
                                      </p:cBhvr>
                                      <p:tavLst>
                                        <p:tav tm="0">
                                          <p:val>
                                            <p:fltVal val="0"/>
                                          </p:val>
                                        </p:tav>
                                        <p:tav tm="100000">
                                          <p:val>
                                            <p:strVal val="#ppt_w"/>
                                          </p:val>
                                        </p:tav>
                                      </p:tavLst>
                                    </p:anim>
                                    <p:anim calcmode="lin" valueType="num">
                                      <p:cBhvr>
                                        <p:cTn id="96" dur="500" fill="hold"/>
                                        <p:tgtEl>
                                          <p:spTgt spid="1074"/>
                                        </p:tgtEl>
                                        <p:attrNameLst>
                                          <p:attrName>ppt_h</p:attrName>
                                        </p:attrNameLst>
                                      </p:cBhvr>
                                      <p:tavLst>
                                        <p:tav tm="0">
                                          <p:val>
                                            <p:fltVal val="0"/>
                                          </p:val>
                                        </p:tav>
                                        <p:tav tm="100000">
                                          <p:val>
                                            <p:strVal val="#ppt_h"/>
                                          </p:val>
                                        </p:tav>
                                      </p:tavLst>
                                    </p:anim>
                                  </p:childTnLst>
                                </p:cTn>
                              </p:par>
                              <p:par>
                                <p:cTn id="97" presetID="23" presetClass="entr" presetSubtype="16" fill="hold" nodeType="withEffect">
                                  <p:stCondLst>
                                    <p:cond delay="0"/>
                                  </p:stCondLst>
                                  <p:childTnLst>
                                    <p:set>
                                      <p:cBhvr>
                                        <p:cTn id="98" dur="1" fill="hold">
                                          <p:stCondLst>
                                            <p:cond delay="0"/>
                                          </p:stCondLst>
                                        </p:cTn>
                                        <p:tgtEl>
                                          <p:spTgt spid="1080"/>
                                        </p:tgtEl>
                                        <p:attrNameLst>
                                          <p:attrName>style.visibility</p:attrName>
                                        </p:attrNameLst>
                                      </p:cBhvr>
                                      <p:to>
                                        <p:strVal val="visible"/>
                                      </p:to>
                                    </p:set>
                                    <p:anim calcmode="lin" valueType="num">
                                      <p:cBhvr>
                                        <p:cTn id="99" dur="500" fill="hold"/>
                                        <p:tgtEl>
                                          <p:spTgt spid="1080"/>
                                        </p:tgtEl>
                                        <p:attrNameLst>
                                          <p:attrName>ppt_w</p:attrName>
                                        </p:attrNameLst>
                                      </p:cBhvr>
                                      <p:tavLst>
                                        <p:tav tm="0">
                                          <p:val>
                                            <p:fltVal val="0"/>
                                          </p:val>
                                        </p:tav>
                                        <p:tav tm="100000">
                                          <p:val>
                                            <p:strVal val="#ppt_w"/>
                                          </p:val>
                                        </p:tav>
                                      </p:tavLst>
                                    </p:anim>
                                    <p:anim calcmode="lin" valueType="num">
                                      <p:cBhvr>
                                        <p:cTn id="100" dur="500" fill="hold"/>
                                        <p:tgtEl>
                                          <p:spTgt spid="1080"/>
                                        </p:tgtEl>
                                        <p:attrNameLst>
                                          <p:attrName>ppt_h</p:attrName>
                                        </p:attrNameLst>
                                      </p:cBhvr>
                                      <p:tavLst>
                                        <p:tav tm="0">
                                          <p:val>
                                            <p:fltVal val="0"/>
                                          </p:val>
                                        </p:tav>
                                        <p:tav tm="100000">
                                          <p:val>
                                            <p:strVal val="#ppt_h"/>
                                          </p:val>
                                        </p:tav>
                                      </p:tavLst>
                                    </p:anim>
                                  </p:childTnLst>
                                </p:cTn>
                              </p:par>
                              <p:par>
                                <p:cTn id="101" presetID="23" presetClass="entr" presetSubtype="16" fill="hold" nodeType="withEffect">
                                  <p:stCondLst>
                                    <p:cond delay="0"/>
                                  </p:stCondLst>
                                  <p:childTnLst>
                                    <p:set>
                                      <p:cBhvr>
                                        <p:cTn id="102" dur="1" fill="hold">
                                          <p:stCondLst>
                                            <p:cond delay="0"/>
                                          </p:stCondLst>
                                        </p:cTn>
                                        <p:tgtEl>
                                          <p:spTgt spid="1076"/>
                                        </p:tgtEl>
                                        <p:attrNameLst>
                                          <p:attrName>style.visibility</p:attrName>
                                        </p:attrNameLst>
                                      </p:cBhvr>
                                      <p:to>
                                        <p:strVal val="visible"/>
                                      </p:to>
                                    </p:set>
                                    <p:anim calcmode="lin" valueType="num">
                                      <p:cBhvr>
                                        <p:cTn id="103" dur="500" fill="hold"/>
                                        <p:tgtEl>
                                          <p:spTgt spid="1076"/>
                                        </p:tgtEl>
                                        <p:attrNameLst>
                                          <p:attrName>ppt_w</p:attrName>
                                        </p:attrNameLst>
                                      </p:cBhvr>
                                      <p:tavLst>
                                        <p:tav tm="0">
                                          <p:val>
                                            <p:fltVal val="0"/>
                                          </p:val>
                                        </p:tav>
                                        <p:tav tm="100000">
                                          <p:val>
                                            <p:strVal val="#ppt_w"/>
                                          </p:val>
                                        </p:tav>
                                      </p:tavLst>
                                    </p:anim>
                                    <p:anim calcmode="lin" valueType="num">
                                      <p:cBhvr>
                                        <p:cTn id="104" dur="500" fill="hold"/>
                                        <p:tgtEl>
                                          <p:spTgt spid="1076"/>
                                        </p:tgtEl>
                                        <p:attrNameLst>
                                          <p:attrName>ppt_h</p:attrName>
                                        </p:attrNameLst>
                                      </p:cBhvr>
                                      <p:tavLst>
                                        <p:tav tm="0">
                                          <p:val>
                                            <p:fltVal val="0"/>
                                          </p:val>
                                        </p:tav>
                                        <p:tav tm="100000">
                                          <p:val>
                                            <p:strVal val="#ppt_h"/>
                                          </p:val>
                                        </p:tav>
                                      </p:tavLst>
                                    </p:anim>
                                  </p:childTnLst>
                                </p:cTn>
                              </p:par>
                              <p:par>
                                <p:cTn id="105" presetID="23" presetClass="entr" presetSubtype="16" fill="hold" nodeType="withEffect">
                                  <p:stCondLst>
                                    <p:cond delay="0"/>
                                  </p:stCondLst>
                                  <p:childTnLst>
                                    <p:set>
                                      <p:cBhvr>
                                        <p:cTn id="106" dur="1" fill="hold">
                                          <p:stCondLst>
                                            <p:cond delay="0"/>
                                          </p:stCondLst>
                                        </p:cTn>
                                        <p:tgtEl>
                                          <p:spTgt spid="1066"/>
                                        </p:tgtEl>
                                        <p:attrNameLst>
                                          <p:attrName>style.visibility</p:attrName>
                                        </p:attrNameLst>
                                      </p:cBhvr>
                                      <p:to>
                                        <p:strVal val="visible"/>
                                      </p:to>
                                    </p:set>
                                    <p:anim calcmode="lin" valueType="num">
                                      <p:cBhvr>
                                        <p:cTn id="107" dur="500" fill="hold"/>
                                        <p:tgtEl>
                                          <p:spTgt spid="1066"/>
                                        </p:tgtEl>
                                        <p:attrNameLst>
                                          <p:attrName>ppt_w</p:attrName>
                                        </p:attrNameLst>
                                      </p:cBhvr>
                                      <p:tavLst>
                                        <p:tav tm="0">
                                          <p:val>
                                            <p:fltVal val="0"/>
                                          </p:val>
                                        </p:tav>
                                        <p:tav tm="100000">
                                          <p:val>
                                            <p:strVal val="#ppt_w"/>
                                          </p:val>
                                        </p:tav>
                                      </p:tavLst>
                                    </p:anim>
                                    <p:anim calcmode="lin" valueType="num">
                                      <p:cBhvr>
                                        <p:cTn id="108" dur="500" fill="hold"/>
                                        <p:tgtEl>
                                          <p:spTgt spid="1066"/>
                                        </p:tgtEl>
                                        <p:attrNameLst>
                                          <p:attrName>ppt_h</p:attrName>
                                        </p:attrNameLst>
                                      </p:cBhvr>
                                      <p:tavLst>
                                        <p:tav tm="0">
                                          <p:val>
                                            <p:fltVal val="0"/>
                                          </p:val>
                                        </p:tav>
                                        <p:tav tm="100000">
                                          <p:val>
                                            <p:strVal val="#ppt_h"/>
                                          </p:val>
                                        </p:tav>
                                      </p:tavLst>
                                    </p:anim>
                                  </p:childTnLst>
                                </p:cTn>
                              </p:par>
                              <p:par>
                                <p:cTn id="109" presetID="23" presetClass="entr" presetSubtype="16" fill="hold" nodeType="withEffect">
                                  <p:stCondLst>
                                    <p:cond delay="0"/>
                                  </p:stCondLst>
                                  <p:childTnLst>
                                    <p:set>
                                      <p:cBhvr>
                                        <p:cTn id="110" dur="1" fill="hold">
                                          <p:stCondLst>
                                            <p:cond delay="0"/>
                                          </p:stCondLst>
                                        </p:cTn>
                                        <p:tgtEl>
                                          <p:spTgt spid="1068"/>
                                        </p:tgtEl>
                                        <p:attrNameLst>
                                          <p:attrName>style.visibility</p:attrName>
                                        </p:attrNameLst>
                                      </p:cBhvr>
                                      <p:to>
                                        <p:strVal val="visible"/>
                                      </p:to>
                                    </p:set>
                                    <p:anim calcmode="lin" valueType="num">
                                      <p:cBhvr>
                                        <p:cTn id="111" dur="500" fill="hold"/>
                                        <p:tgtEl>
                                          <p:spTgt spid="1068"/>
                                        </p:tgtEl>
                                        <p:attrNameLst>
                                          <p:attrName>ppt_w</p:attrName>
                                        </p:attrNameLst>
                                      </p:cBhvr>
                                      <p:tavLst>
                                        <p:tav tm="0">
                                          <p:val>
                                            <p:fltVal val="0"/>
                                          </p:val>
                                        </p:tav>
                                        <p:tav tm="100000">
                                          <p:val>
                                            <p:strVal val="#ppt_w"/>
                                          </p:val>
                                        </p:tav>
                                      </p:tavLst>
                                    </p:anim>
                                    <p:anim calcmode="lin" valueType="num">
                                      <p:cBhvr>
                                        <p:cTn id="112" dur="500" fill="hold"/>
                                        <p:tgtEl>
                                          <p:spTgt spid="1068"/>
                                        </p:tgtEl>
                                        <p:attrNameLst>
                                          <p:attrName>ppt_h</p:attrName>
                                        </p:attrNameLst>
                                      </p:cBhvr>
                                      <p:tavLst>
                                        <p:tav tm="0">
                                          <p:val>
                                            <p:fltVal val="0"/>
                                          </p:val>
                                        </p:tav>
                                        <p:tav tm="100000">
                                          <p:val>
                                            <p:strVal val="#ppt_h"/>
                                          </p:val>
                                        </p:tav>
                                      </p:tavLst>
                                    </p:anim>
                                  </p:childTnLst>
                                </p:cTn>
                              </p:par>
                              <p:par>
                                <p:cTn id="113" presetID="23" presetClass="entr" presetSubtype="16" fill="hold" nodeType="withEffect">
                                  <p:stCondLst>
                                    <p:cond delay="0"/>
                                  </p:stCondLst>
                                  <p:childTnLst>
                                    <p:set>
                                      <p:cBhvr>
                                        <p:cTn id="114" dur="1" fill="hold">
                                          <p:stCondLst>
                                            <p:cond delay="0"/>
                                          </p:stCondLst>
                                        </p:cTn>
                                        <p:tgtEl>
                                          <p:spTgt spid="1050"/>
                                        </p:tgtEl>
                                        <p:attrNameLst>
                                          <p:attrName>style.visibility</p:attrName>
                                        </p:attrNameLst>
                                      </p:cBhvr>
                                      <p:to>
                                        <p:strVal val="visible"/>
                                      </p:to>
                                    </p:set>
                                    <p:anim calcmode="lin" valueType="num">
                                      <p:cBhvr>
                                        <p:cTn id="115" dur="500" fill="hold"/>
                                        <p:tgtEl>
                                          <p:spTgt spid="1050"/>
                                        </p:tgtEl>
                                        <p:attrNameLst>
                                          <p:attrName>ppt_w</p:attrName>
                                        </p:attrNameLst>
                                      </p:cBhvr>
                                      <p:tavLst>
                                        <p:tav tm="0">
                                          <p:val>
                                            <p:fltVal val="0"/>
                                          </p:val>
                                        </p:tav>
                                        <p:tav tm="100000">
                                          <p:val>
                                            <p:strVal val="#ppt_w"/>
                                          </p:val>
                                        </p:tav>
                                      </p:tavLst>
                                    </p:anim>
                                    <p:anim calcmode="lin" valueType="num">
                                      <p:cBhvr>
                                        <p:cTn id="116" dur="500" fill="hold"/>
                                        <p:tgtEl>
                                          <p:spTgt spid="10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2158-A72C-4B9A-98C8-D5AAC6EF360B}"/>
              </a:ext>
            </a:extLst>
          </p:cNvPr>
          <p:cNvSpPr>
            <a:spLocks noGrp="1"/>
          </p:cNvSpPr>
          <p:nvPr>
            <p:ph type="title"/>
          </p:nvPr>
        </p:nvSpPr>
        <p:spPr/>
        <p:txBody>
          <a:bodyPr/>
          <a:lstStyle/>
          <a:p>
            <a:r>
              <a:rPr lang="en-GB" b="1" dirty="0">
                <a:latin typeface="+mn-lt"/>
              </a:rPr>
              <a:t>What are the differences with traditional Degrees?</a:t>
            </a:r>
          </a:p>
        </p:txBody>
      </p:sp>
      <p:pic>
        <p:nvPicPr>
          <p:cNvPr id="4" name="Google Shape;383;p16">
            <a:extLst>
              <a:ext uri="{FF2B5EF4-FFF2-40B4-BE49-F238E27FC236}">
                <a16:creationId xmlns:a16="http://schemas.microsoft.com/office/drawing/2014/main" id="{DD62CCB2-2203-4C07-9E21-B1FA756A13E0}"/>
              </a:ext>
            </a:extLst>
          </p:cNvPr>
          <p:cNvPicPr preferRelativeResize="0">
            <a:picLocks noGrp="1"/>
          </p:cNvPicPr>
          <p:nvPr>
            <p:ph idx="1"/>
          </p:nvPr>
        </p:nvPicPr>
        <p:blipFill rotWithShape="1">
          <a:blip r:embed="rId2">
            <a:alphaModFix/>
          </a:blip>
          <a:srcRect/>
          <a:stretch/>
        </p:blipFill>
        <p:spPr>
          <a:xfrm>
            <a:off x="3851359" y="2239618"/>
            <a:ext cx="1568780" cy="3072395"/>
          </a:xfrm>
          <a:prstGeom prst="rect">
            <a:avLst/>
          </a:prstGeom>
          <a:noFill/>
          <a:ln>
            <a:noFill/>
          </a:ln>
        </p:spPr>
      </p:pic>
      <p:pic>
        <p:nvPicPr>
          <p:cNvPr id="8" name="Google Shape;384;p16">
            <a:extLst>
              <a:ext uri="{FF2B5EF4-FFF2-40B4-BE49-F238E27FC236}">
                <a16:creationId xmlns:a16="http://schemas.microsoft.com/office/drawing/2014/main" id="{9DA1C8D9-5818-4EF5-B9D3-7837868B09C5}"/>
              </a:ext>
            </a:extLst>
          </p:cNvPr>
          <p:cNvPicPr preferRelativeResize="0"/>
          <p:nvPr/>
        </p:nvPicPr>
        <p:blipFill rotWithShape="1">
          <a:blip r:embed="rId3">
            <a:alphaModFix/>
          </a:blip>
          <a:srcRect/>
          <a:stretch/>
        </p:blipFill>
        <p:spPr>
          <a:xfrm>
            <a:off x="6332064" y="2239617"/>
            <a:ext cx="1509169" cy="3285848"/>
          </a:xfrm>
          <a:prstGeom prst="rect">
            <a:avLst/>
          </a:prstGeom>
          <a:noFill/>
          <a:ln>
            <a:noFill/>
          </a:ln>
        </p:spPr>
      </p:pic>
      <p:sp>
        <p:nvSpPr>
          <p:cNvPr id="9" name="Speech Bubble: Oval 8">
            <a:extLst>
              <a:ext uri="{FF2B5EF4-FFF2-40B4-BE49-F238E27FC236}">
                <a16:creationId xmlns:a16="http://schemas.microsoft.com/office/drawing/2014/main" id="{B5BD3190-6724-4FF0-8C62-11B62A971477}"/>
              </a:ext>
            </a:extLst>
          </p:cNvPr>
          <p:cNvSpPr/>
          <p:nvPr/>
        </p:nvSpPr>
        <p:spPr>
          <a:xfrm>
            <a:off x="1490411" y="1842569"/>
            <a:ext cx="1745444" cy="1325563"/>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r>
              <a:rPr lang="en-GB" dirty="0">
                <a:solidFill>
                  <a:prstClr val="black"/>
                </a:solidFill>
              </a:rPr>
              <a:t>Advertised all year</a:t>
            </a:r>
          </a:p>
        </p:txBody>
      </p:sp>
      <p:sp>
        <p:nvSpPr>
          <p:cNvPr id="10" name="Speech Bubble: Oval 9">
            <a:extLst>
              <a:ext uri="{FF2B5EF4-FFF2-40B4-BE49-F238E27FC236}">
                <a16:creationId xmlns:a16="http://schemas.microsoft.com/office/drawing/2014/main" id="{94FC232F-ABF2-41B9-BAB6-06FA97507D8C}"/>
              </a:ext>
            </a:extLst>
          </p:cNvPr>
          <p:cNvSpPr/>
          <p:nvPr/>
        </p:nvSpPr>
        <p:spPr>
          <a:xfrm>
            <a:off x="504069" y="3396956"/>
            <a:ext cx="2303089" cy="1325563"/>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r>
              <a:rPr lang="en-GB" dirty="0">
                <a:solidFill>
                  <a:prstClr val="black"/>
                </a:solidFill>
              </a:rPr>
              <a:t>Employer and Government pay for the study </a:t>
            </a:r>
          </a:p>
        </p:txBody>
      </p:sp>
      <p:sp>
        <p:nvSpPr>
          <p:cNvPr id="11" name="Speech Bubble: Oval 10">
            <a:extLst>
              <a:ext uri="{FF2B5EF4-FFF2-40B4-BE49-F238E27FC236}">
                <a16:creationId xmlns:a16="http://schemas.microsoft.com/office/drawing/2014/main" id="{62CEC167-A708-4707-9BE2-EC371F5C640C}"/>
              </a:ext>
            </a:extLst>
          </p:cNvPr>
          <p:cNvSpPr/>
          <p:nvPr/>
        </p:nvSpPr>
        <p:spPr>
          <a:xfrm>
            <a:off x="2137409" y="4332849"/>
            <a:ext cx="1927400" cy="1629325"/>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r>
              <a:rPr lang="en-GB" dirty="0">
                <a:solidFill>
                  <a:prstClr val="black"/>
                </a:solidFill>
              </a:rPr>
              <a:t>Start at points throughout the year</a:t>
            </a:r>
          </a:p>
        </p:txBody>
      </p:sp>
      <p:sp>
        <p:nvSpPr>
          <p:cNvPr id="12" name="Speech Bubble: Oval 11">
            <a:extLst>
              <a:ext uri="{FF2B5EF4-FFF2-40B4-BE49-F238E27FC236}">
                <a16:creationId xmlns:a16="http://schemas.microsoft.com/office/drawing/2014/main" id="{4B07AA9C-C46C-41C8-A681-15FA19108B37}"/>
              </a:ext>
            </a:extLst>
          </p:cNvPr>
          <p:cNvSpPr/>
          <p:nvPr/>
        </p:nvSpPr>
        <p:spPr>
          <a:xfrm>
            <a:off x="7888506" y="1739079"/>
            <a:ext cx="1664989" cy="1325563"/>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r>
              <a:rPr lang="en-GB" dirty="0">
                <a:solidFill>
                  <a:prstClr val="black"/>
                </a:solidFill>
              </a:rPr>
              <a:t>UCAS deadline</a:t>
            </a:r>
          </a:p>
        </p:txBody>
      </p:sp>
      <p:sp>
        <p:nvSpPr>
          <p:cNvPr id="13" name="Speech Bubble: Oval 12">
            <a:extLst>
              <a:ext uri="{FF2B5EF4-FFF2-40B4-BE49-F238E27FC236}">
                <a16:creationId xmlns:a16="http://schemas.microsoft.com/office/drawing/2014/main" id="{8EFEC5BE-1F25-4002-8B05-ED5F97EC4F48}"/>
              </a:ext>
            </a:extLst>
          </p:cNvPr>
          <p:cNvSpPr/>
          <p:nvPr/>
        </p:nvSpPr>
        <p:spPr>
          <a:xfrm>
            <a:off x="8429135" y="3113033"/>
            <a:ext cx="2643192" cy="1325563"/>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r>
              <a:rPr lang="en-GB" dirty="0">
                <a:solidFill>
                  <a:prstClr val="black"/>
                </a:solidFill>
              </a:rPr>
              <a:t>Student pays to study/student loan</a:t>
            </a:r>
          </a:p>
        </p:txBody>
      </p:sp>
      <p:sp>
        <p:nvSpPr>
          <p:cNvPr id="14" name="Speech Bubble: Oval 13">
            <a:extLst>
              <a:ext uri="{FF2B5EF4-FFF2-40B4-BE49-F238E27FC236}">
                <a16:creationId xmlns:a16="http://schemas.microsoft.com/office/drawing/2014/main" id="{2FABCE23-08F2-418C-8768-49783C094C70}"/>
              </a:ext>
            </a:extLst>
          </p:cNvPr>
          <p:cNvSpPr/>
          <p:nvPr/>
        </p:nvSpPr>
        <p:spPr>
          <a:xfrm>
            <a:off x="8456737" y="4722519"/>
            <a:ext cx="1638985" cy="1325563"/>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r>
              <a:rPr lang="en-GB" dirty="0">
                <a:solidFill>
                  <a:prstClr val="black"/>
                </a:solidFill>
              </a:rPr>
              <a:t>Usually start once a year</a:t>
            </a:r>
          </a:p>
        </p:txBody>
      </p:sp>
    </p:spTree>
    <p:extLst>
      <p:ext uri="{BB962C8B-B14F-4D97-AF65-F5344CB8AC3E}">
        <p14:creationId xmlns:p14="http://schemas.microsoft.com/office/powerpoint/2010/main" val="4104930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703D8-BC03-42F8-9F9E-044CF2813417}"/>
              </a:ext>
            </a:extLst>
          </p:cNvPr>
          <p:cNvSpPr>
            <a:spLocks noGrp="1"/>
          </p:cNvSpPr>
          <p:nvPr>
            <p:ph type="title"/>
          </p:nvPr>
        </p:nvSpPr>
        <p:spPr>
          <a:xfrm>
            <a:off x="838200" y="365125"/>
            <a:ext cx="10515600" cy="1133993"/>
          </a:xfrm>
        </p:spPr>
        <p:txBody>
          <a:bodyPr/>
          <a:lstStyle/>
          <a:p>
            <a:r>
              <a:rPr lang="en-GB" b="1" dirty="0"/>
              <a:t>What are the similarities with traditional Degrees?</a:t>
            </a:r>
          </a:p>
        </p:txBody>
      </p:sp>
      <p:pic>
        <p:nvPicPr>
          <p:cNvPr id="4" name="Google Shape;383;p16">
            <a:extLst>
              <a:ext uri="{FF2B5EF4-FFF2-40B4-BE49-F238E27FC236}">
                <a16:creationId xmlns:a16="http://schemas.microsoft.com/office/drawing/2014/main" id="{76B6E338-27C8-49FF-9526-01CDF87590D2}"/>
              </a:ext>
            </a:extLst>
          </p:cNvPr>
          <p:cNvPicPr preferRelativeResize="0">
            <a:picLocks noGrp="1"/>
          </p:cNvPicPr>
          <p:nvPr>
            <p:ph idx="1"/>
          </p:nvPr>
        </p:nvPicPr>
        <p:blipFill rotWithShape="1">
          <a:blip r:embed="rId2">
            <a:alphaModFix/>
          </a:blip>
          <a:srcRect/>
          <a:stretch/>
        </p:blipFill>
        <p:spPr>
          <a:xfrm>
            <a:off x="2108717" y="2108717"/>
            <a:ext cx="1569591" cy="3700475"/>
          </a:xfrm>
          <a:prstGeom prst="rect">
            <a:avLst/>
          </a:prstGeom>
          <a:noFill/>
          <a:ln>
            <a:noFill/>
          </a:ln>
        </p:spPr>
      </p:pic>
      <p:pic>
        <p:nvPicPr>
          <p:cNvPr id="5" name="Google Shape;384;p16">
            <a:extLst>
              <a:ext uri="{FF2B5EF4-FFF2-40B4-BE49-F238E27FC236}">
                <a16:creationId xmlns:a16="http://schemas.microsoft.com/office/drawing/2014/main" id="{699A8A3D-8B1C-4ADB-8FAC-5084A6096B5E}"/>
              </a:ext>
            </a:extLst>
          </p:cNvPr>
          <p:cNvPicPr preferRelativeResize="0"/>
          <p:nvPr/>
        </p:nvPicPr>
        <p:blipFill rotWithShape="1">
          <a:blip r:embed="rId3">
            <a:alphaModFix/>
          </a:blip>
          <a:srcRect/>
          <a:stretch/>
        </p:blipFill>
        <p:spPr>
          <a:xfrm>
            <a:off x="8160864" y="2011159"/>
            <a:ext cx="1509169" cy="3867128"/>
          </a:xfrm>
          <a:prstGeom prst="rect">
            <a:avLst/>
          </a:prstGeom>
          <a:noFill/>
          <a:ln>
            <a:noFill/>
          </a:ln>
        </p:spPr>
      </p:pic>
      <p:sp>
        <p:nvSpPr>
          <p:cNvPr id="6" name="TextBox 5">
            <a:extLst>
              <a:ext uri="{FF2B5EF4-FFF2-40B4-BE49-F238E27FC236}">
                <a16:creationId xmlns:a16="http://schemas.microsoft.com/office/drawing/2014/main" id="{C00674F2-A93A-4CFA-9FDC-6C943DE7B110}"/>
              </a:ext>
            </a:extLst>
          </p:cNvPr>
          <p:cNvSpPr txBox="1"/>
          <p:nvPr/>
        </p:nvSpPr>
        <p:spPr>
          <a:xfrm>
            <a:off x="4996277" y="1838875"/>
            <a:ext cx="3517416" cy="3970318"/>
          </a:xfrm>
          <a:prstGeom prst="rect">
            <a:avLst/>
          </a:prstGeom>
          <a:noFill/>
        </p:spPr>
        <p:txBody>
          <a:bodyPr wrap="square" rtlCol="0">
            <a:spAutoFit/>
          </a:bodyPr>
          <a:lstStyle/>
          <a:p>
            <a:r>
              <a:rPr lang="en-GB" sz="2800" dirty="0">
                <a:solidFill>
                  <a:prstClr val="black"/>
                </a:solidFill>
                <a:latin typeface="Calibri" panose="020F0502020204030204"/>
              </a:rPr>
              <a:t>The need to do your research </a:t>
            </a:r>
          </a:p>
          <a:p>
            <a:endParaRPr lang="en-GB" sz="2800" dirty="0">
              <a:solidFill>
                <a:prstClr val="black"/>
              </a:solidFill>
              <a:latin typeface="Calibri" panose="020F0502020204030204"/>
            </a:endParaRPr>
          </a:p>
          <a:p>
            <a:r>
              <a:rPr lang="en-GB" sz="2800" dirty="0">
                <a:solidFill>
                  <a:prstClr val="black"/>
                </a:solidFill>
                <a:latin typeface="Calibri" panose="020F0502020204030204"/>
              </a:rPr>
              <a:t>Apply and its competitive!</a:t>
            </a:r>
          </a:p>
          <a:p>
            <a:endParaRPr lang="en-GB" sz="2800" dirty="0">
              <a:solidFill>
                <a:prstClr val="black"/>
              </a:solidFill>
              <a:latin typeface="Calibri" panose="020F0502020204030204"/>
            </a:endParaRPr>
          </a:p>
          <a:p>
            <a:r>
              <a:rPr lang="en-GB" sz="2800" dirty="0">
                <a:solidFill>
                  <a:prstClr val="black"/>
                </a:solidFill>
                <a:latin typeface="Calibri" panose="020F0502020204030204"/>
              </a:rPr>
              <a:t>Entry Requirements</a:t>
            </a:r>
          </a:p>
          <a:p>
            <a:endParaRPr lang="en-GB" sz="2800" dirty="0">
              <a:solidFill>
                <a:prstClr val="black"/>
              </a:solidFill>
              <a:latin typeface="Calibri" panose="020F0502020204030204"/>
            </a:endParaRPr>
          </a:p>
          <a:p>
            <a:r>
              <a:rPr lang="en-GB" sz="2800" dirty="0">
                <a:solidFill>
                  <a:prstClr val="black"/>
                </a:solidFill>
                <a:latin typeface="Calibri" panose="020F0502020204030204"/>
              </a:rPr>
              <a:t>You can still graduate!</a:t>
            </a:r>
          </a:p>
        </p:txBody>
      </p:sp>
      <p:pic>
        <p:nvPicPr>
          <p:cNvPr id="8" name="Picture 7">
            <a:extLst>
              <a:ext uri="{FF2B5EF4-FFF2-40B4-BE49-F238E27FC236}">
                <a16:creationId xmlns:a16="http://schemas.microsoft.com/office/drawing/2014/main" id="{8E3F06DC-0450-4AC6-B0A1-C6BD5E6B42B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334370" y="1690688"/>
            <a:ext cx="558921" cy="815292"/>
          </a:xfrm>
          <a:prstGeom prst="rect">
            <a:avLst/>
          </a:prstGeom>
        </p:spPr>
      </p:pic>
      <p:pic>
        <p:nvPicPr>
          <p:cNvPr id="10" name="Picture 9">
            <a:extLst>
              <a:ext uri="{FF2B5EF4-FFF2-40B4-BE49-F238E27FC236}">
                <a16:creationId xmlns:a16="http://schemas.microsoft.com/office/drawing/2014/main" id="{197CD537-F1B4-4126-8BD2-1B2178630CD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304943" y="3371530"/>
            <a:ext cx="558921" cy="815292"/>
          </a:xfrm>
          <a:prstGeom prst="rect">
            <a:avLst/>
          </a:prstGeom>
        </p:spPr>
      </p:pic>
      <p:pic>
        <p:nvPicPr>
          <p:cNvPr id="11" name="Picture 10">
            <a:extLst>
              <a:ext uri="{FF2B5EF4-FFF2-40B4-BE49-F238E27FC236}">
                <a16:creationId xmlns:a16="http://schemas.microsoft.com/office/drawing/2014/main" id="{B92F1AFC-8494-4297-BD06-D9234CB99AD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286463" y="4759666"/>
            <a:ext cx="558921" cy="815292"/>
          </a:xfrm>
          <a:prstGeom prst="rect">
            <a:avLst/>
          </a:prstGeom>
        </p:spPr>
      </p:pic>
      <p:pic>
        <p:nvPicPr>
          <p:cNvPr id="12" name="Picture 11">
            <a:extLst>
              <a:ext uri="{FF2B5EF4-FFF2-40B4-BE49-F238E27FC236}">
                <a16:creationId xmlns:a16="http://schemas.microsoft.com/office/drawing/2014/main" id="{AE02B5F1-F699-4DF4-B01E-2ED34AB89FF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234128" y="5678902"/>
            <a:ext cx="558921" cy="815292"/>
          </a:xfrm>
          <a:prstGeom prst="rect">
            <a:avLst/>
          </a:prstGeom>
        </p:spPr>
      </p:pic>
    </p:spTree>
    <p:extLst>
      <p:ext uri="{BB962C8B-B14F-4D97-AF65-F5344CB8AC3E}">
        <p14:creationId xmlns:p14="http://schemas.microsoft.com/office/powerpoint/2010/main" val="3775192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 Word&#10;&#10;Description automatically generated">
            <a:extLst>
              <a:ext uri="{FF2B5EF4-FFF2-40B4-BE49-F238E27FC236}">
                <a16:creationId xmlns:a16="http://schemas.microsoft.com/office/drawing/2014/main" id="{CC34DA9B-390C-FD93-01A3-25F2BD300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09" y="628261"/>
            <a:ext cx="10954139" cy="5604588"/>
          </a:xfrm>
          <a:prstGeom prst="rect">
            <a:avLst/>
          </a:prstGeom>
        </p:spPr>
      </p:pic>
      <p:pic>
        <p:nvPicPr>
          <p:cNvPr id="5" name="Picture 4" descr="Table&#10;&#10;Description automatically generated">
            <a:extLst>
              <a:ext uri="{FF2B5EF4-FFF2-40B4-BE49-F238E27FC236}">
                <a16:creationId xmlns:a16="http://schemas.microsoft.com/office/drawing/2014/main" id="{D62D02FB-DA42-9E3C-CE98-0999E91C3402}"/>
              </a:ext>
            </a:extLst>
          </p:cNvPr>
          <p:cNvPicPr>
            <a:picLocks noChangeAspect="1"/>
          </p:cNvPicPr>
          <p:nvPr/>
        </p:nvPicPr>
        <p:blipFill rotWithShape="1">
          <a:blip r:embed="rId4">
            <a:extLst>
              <a:ext uri="{28A0092B-C50C-407E-A947-70E740481C1C}">
                <a14:useLocalDpi xmlns:a14="http://schemas.microsoft.com/office/drawing/2010/main" val="0"/>
              </a:ext>
            </a:extLst>
          </a:blip>
          <a:srcRect l="7248" r="47246"/>
          <a:stretch/>
        </p:blipFill>
        <p:spPr>
          <a:xfrm>
            <a:off x="5238109" y="857250"/>
            <a:ext cx="4161033" cy="5143500"/>
          </a:xfrm>
          <a:prstGeom prst="rect">
            <a:avLst/>
          </a:prstGeom>
        </p:spPr>
      </p:pic>
      <p:sp>
        <p:nvSpPr>
          <p:cNvPr id="6" name="TextBox 5">
            <a:extLst>
              <a:ext uri="{FF2B5EF4-FFF2-40B4-BE49-F238E27FC236}">
                <a16:creationId xmlns:a16="http://schemas.microsoft.com/office/drawing/2014/main" id="{F1F2EBCD-A157-6427-FA36-2C8B5ABBB93B}"/>
              </a:ext>
            </a:extLst>
          </p:cNvPr>
          <p:cNvSpPr txBox="1"/>
          <p:nvPr/>
        </p:nvSpPr>
        <p:spPr>
          <a:xfrm>
            <a:off x="5759232" y="2009396"/>
            <a:ext cx="1234473" cy="369332"/>
          </a:xfrm>
          <a:prstGeom prst="rect">
            <a:avLst/>
          </a:prstGeom>
          <a:noFill/>
        </p:spPr>
        <p:txBody>
          <a:bodyPr wrap="square">
            <a:spAutoFit/>
          </a:bodyPr>
          <a:lstStyle/>
          <a:p>
            <a:pPr algn="ctr"/>
            <a:r>
              <a:rPr lang="en-GB"/>
              <a:t>5 miles</a:t>
            </a:r>
          </a:p>
        </p:txBody>
      </p:sp>
      <p:sp>
        <p:nvSpPr>
          <p:cNvPr id="9" name="TextBox 8">
            <a:extLst>
              <a:ext uri="{FF2B5EF4-FFF2-40B4-BE49-F238E27FC236}">
                <a16:creationId xmlns:a16="http://schemas.microsoft.com/office/drawing/2014/main" id="{9437195E-3770-5527-9FF9-2CE659FC3CF3}"/>
              </a:ext>
            </a:extLst>
          </p:cNvPr>
          <p:cNvSpPr txBox="1"/>
          <p:nvPr/>
        </p:nvSpPr>
        <p:spPr>
          <a:xfrm>
            <a:off x="5759232" y="2763263"/>
            <a:ext cx="1234473" cy="369332"/>
          </a:xfrm>
          <a:prstGeom prst="rect">
            <a:avLst/>
          </a:prstGeom>
          <a:noFill/>
        </p:spPr>
        <p:txBody>
          <a:bodyPr wrap="square">
            <a:spAutoFit/>
          </a:bodyPr>
          <a:lstStyle/>
          <a:p>
            <a:pPr algn="ctr"/>
            <a:r>
              <a:rPr lang="en-GB"/>
              <a:t>10 miles</a:t>
            </a:r>
          </a:p>
        </p:txBody>
      </p:sp>
      <p:sp>
        <p:nvSpPr>
          <p:cNvPr id="10" name="TextBox 9">
            <a:extLst>
              <a:ext uri="{FF2B5EF4-FFF2-40B4-BE49-F238E27FC236}">
                <a16:creationId xmlns:a16="http://schemas.microsoft.com/office/drawing/2014/main" id="{FAA1F6DC-1707-B732-D94F-C97DEBA8D02D}"/>
              </a:ext>
            </a:extLst>
          </p:cNvPr>
          <p:cNvSpPr txBox="1"/>
          <p:nvPr/>
        </p:nvSpPr>
        <p:spPr>
          <a:xfrm>
            <a:off x="5759232" y="3562641"/>
            <a:ext cx="1234473" cy="369332"/>
          </a:xfrm>
          <a:prstGeom prst="rect">
            <a:avLst/>
          </a:prstGeom>
          <a:noFill/>
        </p:spPr>
        <p:txBody>
          <a:bodyPr wrap="square">
            <a:spAutoFit/>
          </a:bodyPr>
          <a:lstStyle/>
          <a:p>
            <a:pPr algn="ctr"/>
            <a:r>
              <a:rPr lang="en-GB"/>
              <a:t>20 miles</a:t>
            </a:r>
          </a:p>
        </p:txBody>
      </p:sp>
      <p:sp>
        <p:nvSpPr>
          <p:cNvPr id="11" name="TextBox 10">
            <a:extLst>
              <a:ext uri="{FF2B5EF4-FFF2-40B4-BE49-F238E27FC236}">
                <a16:creationId xmlns:a16="http://schemas.microsoft.com/office/drawing/2014/main" id="{17ED49E8-5231-2468-8820-0E6F0143D86B}"/>
              </a:ext>
            </a:extLst>
          </p:cNvPr>
          <p:cNvSpPr txBox="1"/>
          <p:nvPr/>
        </p:nvSpPr>
        <p:spPr>
          <a:xfrm>
            <a:off x="5759232" y="4369949"/>
            <a:ext cx="1234473" cy="369332"/>
          </a:xfrm>
          <a:prstGeom prst="rect">
            <a:avLst/>
          </a:prstGeom>
          <a:noFill/>
        </p:spPr>
        <p:txBody>
          <a:bodyPr wrap="square">
            <a:spAutoFit/>
          </a:bodyPr>
          <a:lstStyle/>
          <a:p>
            <a:pPr algn="ctr"/>
            <a:r>
              <a:rPr lang="en-GB"/>
              <a:t>30 miles</a:t>
            </a:r>
          </a:p>
        </p:txBody>
      </p:sp>
      <p:sp>
        <p:nvSpPr>
          <p:cNvPr id="12" name="TextBox 11">
            <a:extLst>
              <a:ext uri="{FF2B5EF4-FFF2-40B4-BE49-F238E27FC236}">
                <a16:creationId xmlns:a16="http://schemas.microsoft.com/office/drawing/2014/main" id="{C0A86D88-3585-76CC-CC79-64559B3D089A}"/>
              </a:ext>
            </a:extLst>
          </p:cNvPr>
          <p:cNvSpPr txBox="1"/>
          <p:nvPr/>
        </p:nvSpPr>
        <p:spPr>
          <a:xfrm>
            <a:off x="5759232" y="5177256"/>
            <a:ext cx="1234473" cy="369332"/>
          </a:xfrm>
          <a:prstGeom prst="rect">
            <a:avLst/>
          </a:prstGeom>
          <a:noFill/>
        </p:spPr>
        <p:txBody>
          <a:bodyPr wrap="square">
            <a:spAutoFit/>
          </a:bodyPr>
          <a:lstStyle/>
          <a:p>
            <a:pPr algn="ctr"/>
            <a:r>
              <a:rPr lang="en-GB"/>
              <a:t>England</a:t>
            </a:r>
          </a:p>
        </p:txBody>
      </p:sp>
      <p:sp>
        <p:nvSpPr>
          <p:cNvPr id="13" name="TextBox 12">
            <a:extLst>
              <a:ext uri="{FF2B5EF4-FFF2-40B4-BE49-F238E27FC236}">
                <a16:creationId xmlns:a16="http://schemas.microsoft.com/office/drawing/2014/main" id="{CC81B4D3-96E9-8DAC-4F45-03B305AE95F1}"/>
              </a:ext>
            </a:extLst>
          </p:cNvPr>
          <p:cNvSpPr txBox="1"/>
          <p:nvPr/>
        </p:nvSpPr>
        <p:spPr>
          <a:xfrm>
            <a:off x="7715175" y="2009240"/>
            <a:ext cx="1234473" cy="369332"/>
          </a:xfrm>
          <a:prstGeom prst="rect">
            <a:avLst/>
          </a:prstGeom>
          <a:noFill/>
        </p:spPr>
        <p:txBody>
          <a:bodyPr wrap="square">
            <a:spAutoFit/>
          </a:bodyPr>
          <a:lstStyle/>
          <a:p>
            <a:pPr algn="ctr"/>
            <a:r>
              <a:rPr lang="en-GB" dirty="0"/>
              <a:t>85</a:t>
            </a:r>
          </a:p>
        </p:txBody>
      </p:sp>
      <p:sp>
        <p:nvSpPr>
          <p:cNvPr id="14" name="TextBox 13">
            <a:extLst>
              <a:ext uri="{FF2B5EF4-FFF2-40B4-BE49-F238E27FC236}">
                <a16:creationId xmlns:a16="http://schemas.microsoft.com/office/drawing/2014/main" id="{99376DE3-7DC7-A2F8-0E8D-8CE511873C15}"/>
              </a:ext>
            </a:extLst>
          </p:cNvPr>
          <p:cNvSpPr txBox="1"/>
          <p:nvPr/>
        </p:nvSpPr>
        <p:spPr>
          <a:xfrm>
            <a:off x="7715175" y="2763263"/>
            <a:ext cx="1234473" cy="369332"/>
          </a:xfrm>
          <a:prstGeom prst="rect">
            <a:avLst/>
          </a:prstGeom>
          <a:noFill/>
        </p:spPr>
        <p:txBody>
          <a:bodyPr wrap="square">
            <a:spAutoFit/>
          </a:bodyPr>
          <a:lstStyle/>
          <a:p>
            <a:pPr algn="ctr"/>
            <a:r>
              <a:rPr lang="en-GB" dirty="0"/>
              <a:t>288</a:t>
            </a:r>
          </a:p>
        </p:txBody>
      </p:sp>
      <p:sp>
        <p:nvSpPr>
          <p:cNvPr id="15" name="TextBox 14">
            <a:extLst>
              <a:ext uri="{FF2B5EF4-FFF2-40B4-BE49-F238E27FC236}">
                <a16:creationId xmlns:a16="http://schemas.microsoft.com/office/drawing/2014/main" id="{C270F820-072F-BC82-9756-CB9A111854F6}"/>
              </a:ext>
            </a:extLst>
          </p:cNvPr>
          <p:cNvSpPr txBox="1"/>
          <p:nvPr/>
        </p:nvSpPr>
        <p:spPr>
          <a:xfrm>
            <a:off x="7715175" y="3575365"/>
            <a:ext cx="1234473" cy="369332"/>
          </a:xfrm>
          <a:prstGeom prst="rect">
            <a:avLst/>
          </a:prstGeom>
          <a:noFill/>
        </p:spPr>
        <p:txBody>
          <a:bodyPr wrap="square">
            <a:spAutoFit/>
          </a:bodyPr>
          <a:lstStyle/>
          <a:p>
            <a:pPr algn="ctr"/>
            <a:r>
              <a:rPr lang="en-GB" dirty="0"/>
              <a:t>713</a:t>
            </a:r>
          </a:p>
        </p:txBody>
      </p:sp>
      <p:sp>
        <p:nvSpPr>
          <p:cNvPr id="16" name="TextBox 15">
            <a:extLst>
              <a:ext uri="{FF2B5EF4-FFF2-40B4-BE49-F238E27FC236}">
                <a16:creationId xmlns:a16="http://schemas.microsoft.com/office/drawing/2014/main" id="{41EEBABD-32CB-2969-936C-9B8E20F5B503}"/>
              </a:ext>
            </a:extLst>
          </p:cNvPr>
          <p:cNvSpPr txBox="1"/>
          <p:nvPr/>
        </p:nvSpPr>
        <p:spPr>
          <a:xfrm>
            <a:off x="7715175" y="4369948"/>
            <a:ext cx="1234473" cy="369332"/>
          </a:xfrm>
          <a:prstGeom prst="rect">
            <a:avLst/>
          </a:prstGeom>
          <a:noFill/>
        </p:spPr>
        <p:txBody>
          <a:bodyPr wrap="square">
            <a:spAutoFit/>
          </a:bodyPr>
          <a:lstStyle/>
          <a:p>
            <a:pPr algn="ctr"/>
            <a:r>
              <a:rPr lang="en-GB" dirty="0"/>
              <a:t>2629</a:t>
            </a:r>
          </a:p>
        </p:txBody>
      </p:sp>
      <p:sp>
        <p:nvSpPr>
          <p:cNvPr id="17" name="TextBox 16">
            <a:extLst>
              <a:ext uri="{FF2B5EF4-FFF2-40B4-BE49-F238E27FC236}">
                <a16:creationId xmlns:a16="http://schemas.microsoft.com/office/drawing/2014/main" id="{46148010-E3AE-F320-D3C9-1DFE9C7FB43E}"/>
              </a:ext>
            </a:extLst>
          </p:cNvPr>
          <p:cNvSpPr txBox="1"/>
          <p:nvPr/>
        </p:nvSpPr>
        <p:spPr>
          <a:xfrm>
            <a:off x="7715175" y="5185363"/>
            <a:ext cx="1234473" cy="369332"/>
          </a:xfrm>
          <a:prstGeom prst="rect">
            <a:avLst/>
          </a:prstGeom>
          <a:noFill/>
        </p:spPr>
        <p:txBody>
          <a:bodyPr wrap="square">
            <a:spAutoFit/>
          </a:bodyPr>
          <a:lstStyle/>
          <a:p>
            <a:pPr algn="ctr"/>
            <a:r>
              <a:rPr lang="en-GB" dirty="0"/>
              <a:t>1000</a:t>
            </a:r>
          </a:p>
        </p:txBody>
      </p:sp>
      <p:sp>
        <p:nvSpPr>
          <p:cNvPr id="2" name="TextBox 1">
            <a:extLst>
              <a:ext uri="{FF2B5EF4-FFF2-40B4-BE49-F238E27FC236}">
                <a16:creationId xmlns:a16="http://schemas.microsoft.com/office/drawing/2014/main" id="{8A5523FF-5DF4-40D8-4CBF-FFF39D7E7DCD}"/>
              </a:ext>
            </a:extLst>
          </p:cNvPr>
          <p:cNvSpPr txBox="1"/>
          <p:nvPr/>
        </p:nvSpPr>
        <p:spPr>
          <a:xfrm>
            <a:off x="7536160" y="6381329"/>
            <a:ext cx="2592288" cy="307777"/>
          </a:xfrm>
          <a:prstGeom prst="rect">
            <a:avLst/>
          </a:prstGeom>
          <a:noFill/>
        </p:spPr>
        <p:txBody>
          <a:bodyPr wrap="square" rtlCol="0">
            <a:spAutoFit/>
          </a:bodyPr>
          <a:lstStyle/>
          <a:p>
            <a:r>
              <a:rPr lang="en-GB" sz="1400" dirty="0"/>
              <a:t>Dec 2022</a:t>
            </a:r>
          </a:p>
        </p:txBody>
      </p:sp>
    </p:spTree>
    <p:extLst>
      <p:ext uri="{BB962C8B-B14F-4D97-AF65-F5344CB8AC3E}">
        <p14:creationId xmlns:p14="http://schemas.microsoft.com/office/powerpoint/2010/main" val="318931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ppt_x"/>
                                          </p:val>
                                        </p:tav>
                                        <p:tav tm="100000">
                                          <p:val>
                                            <p:strVal val="#ppt_x"/>
                                          </p:val>
                                        </p:tav>
                                      </p:tavLst>
                                    </p:anim>
                                    <p:anim calcmode="lin" valueType="num">
                                      <p:cBhvr additive="base">
                                        <p:cTn id="4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p:bldP spid="14" grpId="0"/>
      <p:bldP spid="15" grpId="0"/>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 Word&#10;&#10;Description automatically generated">
            <a:extLst>
              <a:ext uri="{FF2B5EF4-FFF2-40B4-BE49-F238E27FC236}">
                <a16:creationId xmlns:a16="http://schemas.microsoft.com/office/drawing/2014/main" id="{AF9ECB4F-81AF-4B32-6EC3-994FBDEE204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pic>
        <p:nvPicPr>
          <p:cNvPr id="3" name="Picture 2" descr="Table&#10;&#10;Description automatically generated">
            <a:extLst>
              <a:ext uri="{FF2B5EF4-FFF2-40B4-BE49-F238E27FC236}">
                <a16:creationId xmlns:a16="http://schemas.microsoft.com/office/drawing/2014/main" id="{6F86B347-F6D2-F1EA-9F23-1BCBC4CA3EE9}"/>
              </a:ext>
            </a:extLst>
          </p:cNvPr>
          <p:cNvPicPr>
            <a:picLocks noChangeAspect="1"/>
          </p:cNvPicPr>
          <p:nvPr/>
        </p:nvPicPr>
        <p:blipFill rotWithShape="1">
          <a:blip r:embed="rId4">
            <a:extLst>
              <a:ext uri="{28A0092B-C50C-407E-A947-70E740481C1C}">
                <a14:useLocalDpi xmlns:a14="http://schemas.microsoft.com/office/drawing/2010/main" val="0"/>
              </a:ext>
            </a:extLst>
          </a:blip>
          <a:srcRect l="5309" r="2838" b="59850"/>
          <a:stretch/>
        </p:blipFill>
        <p:spPr>
          <a:xfrm>
            <a:off x="4344257" y="798702"/>
            <a:ext cx="6718076" cy="1651784"/>
          </a:xfrm>
          <a:prstGeom prst="rect">
            <a:avLst/>
          </a:prstGeom>
        </p:spPr>
      </p:pic>
      <p:pic>
        <p:nvPicPr>
          <p:cNvPr id="4" name="Picture 3" descr="Table&#10;&#10;Description automatically generated">
            <a:extLst>
              <a:ext uri="{FF2B5EF4-FFF2-40B4-BE49-F238E27FC236}">
                <a16:creationId xmlns:a16="http://schemas.microsoft.com/office/drawing/2014/main" id="{07A526AB-F149-45C5-F901-AC03A956BEB2}"/>
              </a:ext>
            </a:extLst>
          </p:cNvPr>
          <p:cNvPicPr>
            <a:picLocks noChangeAspect="1"/>
          </p:cNvPicPr>
          <p:nvPr/>
        </p:nvPicPr>
        <p:blipFill rotWithShape="1">
          <a:blip r:embed="rId4">
            <a:extLst>
              <a:ext uri="{28A0092B-C50C-407E-A947-70E740481C1C}">
                <a14:useLocalDpi xmlns:a14="http://schemas.microsoft.com/office/drawing/2010/main" val="0"/>
              </a:ext>
            </a:extLst>
          </a:blip>
          <a:srcRect l="5309" t="22896" r="2838" b="59850"/>
          <a:stretch/>
        </p:blipFill>
        <p:spPr>
          <a:xfrm>
            <a:off x="4317037" y="2473256"/>
            <a:ext cx="6718076" cy="659025"/>
          </a:xfrm>
          <a:prstGeom prst="rect">
            <a:avLst/>
          </a:prstGeom>
        </p:spPr>
      </p:pic>
      <p:pic>
        <p:nvPicPr>
          <p:cNvPr id="5" name="Picture 4" descr="Table&#10;&#10;Description automatically generated">
            <a:extLst>
              <a:ext uri="{FF2B5EF4-FFF2-40B4-BE49-F238E27FC236}">
                <a16:creationId xmlns:a16="http://schemas.microsoft.com/office/drawing/2014/main" id="{2C07F493-B40A-F6CB-22BB-FD0799AADF53}"/>
              </a:ext>
            </a:extLst>
          </p:cNvPr>
          <p:cNvPicPr>
            <a:picLocks noChangeAspect="1"/>
          </p:cNvPicPr>
          <p:nvPr/>
        </p:nvPicPr>
        <p:blipFill rotWithShape="1">
          <a:blip r:embed="rId4">
            <a:extLst>
              <a:ext uri="{28A0092B-C50C-407E-A947-70E740481C1C}">
                <a14:useLocalDpi xmlns:a14="http://schemas.microsoft.com/office/drawing/2010/main" val="0"/>
              </a:ext>
            </a:extLst>
          </a:blip>
          <a:srcRect l="5309" t="22896" r="2838" b="59850"/>
          <a:stretch/>
        </p:blipFill>
        <p:spPr>
          <a:xfrm>
            <a:off x="4344257" y="3159598"/>
            <a:ext cx="6718076" cy="659025"/>
          </a:xfrm>
          <a:prstGeom prst="rect">
            <a:avLst/>
          </a:prstGeom>
        </p:spPr>
      </p:pic>
      <p:pic>
        <p:nvPicPr>
          <p:cNvPr id="8" name="Picture 7" descr="Table&#10;&#10;Description automatically generated">
            <a:extLst>
              <a:ext uri="{FF2B5EF4-FFF2-40B4-BE49-F238E27FC236}">
                <a16:creationId xmlns:a16="http://schemas.microsoft.com/office/drawing/2014/main" id="{BACCEC6F-7CED-DE93-4BD9-22458A408F4D}"/>
              </a:ext>
            </a:extLst>
          </p:cNvPr>
          <p:cNvPicPr>
            <a:picLocks noChangeAspect="1"/>
          </p:cNvPicPr>
          <p:nvPr/>
        </p:nvPicPr>
        <p:blipFill rotWithShape="1">
          <a:blip r:embed="rId4">
            <a:extLst>
              <a:ext uri="{28A0092B-C50C-407E-A947-70E740481C1C}">
                <a14:useLocalDpi xmlns:a14="http://schemas.microsoft.com/office/drawing/2010/main" val="0"/>
              </a:ext>
            </a:extLst>
          </a:blip>
          <a:srcRect l="5309" t="22896" r="2838" b="59850"/>
          <a:stretch/>
        </p:blipFill>
        <p:spPr>
          <a:xfrm>
            <a:off x="4344257" y="3839814"/>
            <a:ext cx="6718076" cy="659025"/>
          </a:xfrm>
          <a:prstGeom prst="rect">
            <a:avLst/>
          </a:prstGeom>
        </p:spPr>
      </p:pic>
      <p:pic>
        <p:nvPicPr>
          <p:cNvPr id="9" name="Picture 8" descr="Table&#10;&#10;Description automatically generated">
            <a:extLst>
              <a:ext uri="{FF2B5EF4-FFF2-40B4-BE49-F238E27FC236}">
                <a16:creationId xmlns:a16="http://schemas.microsoft.com/office/drawing/2014/main" id="{9D2D66C9-5DE7-FADF-C188-3B7922FF4F89}"/>
              </a:ext>
            </a:extLst>
          </p:cNvPr>
          <p:cNvPicPr>
            <a:picLocks noChangeAspect="1"/>
          </p:cNvPicPr>
          <p:nvPr/>
        </p:nvPicPr>
        <p:blipFill rotWithShape="1">
          <a:blip r:embed="rId4">
            <a:extLst>
              <a:ext uri="{28A0092B-C50C-407E-A947-70E740481C1C}">
                <a14:useLocalDpi xmlns:a14="http://schemas.microsoft.com/office/drawing/2010/main" val="0"/>
              </a:ext>
            </a:extLst>
          </a:blip>
          <a:srcRect l="5309" t="22896" r="2838" b="59850"/>
          <a:stretch/>
        </p:blipFill>
        <p:spPr>
          <a:xfrm>
            <a:off x="4344257" y="4520028"/>
            <a:ext cx="6718076" cy="1008354"/>
          </a:xfrm>
          <a:prstGeom prst="rect">
            <a:avLst/>
          </a:prstGeom>
        </p:spPr>
      </p:pic>
      <p:pic>
        <p:nvPicPr>
          <p:cNvPr id="10" name="Picture 9" descr="Table&#10;&#10;Description automatically generated">
            <a:extLst>
              <a:ext uri="{FF2B5EF4-FFF2-40B4-BE49-F238E27FC236}">
                <a16:creationId xmlns:a16="http://schemas.microsoft.com/office/drawing/2014/main" id="{649E8C22-8B1F-F115-A544-A952203D5B6E}"/>
              </a:ext>
            </a:extLst>
          </p:cNvPr>
          <p:cNvPicPr>
            <a:picLocks noChangeAspect="1"/>
          </p:cNvPicPr>
          <p:nvPr/>
        </p:nvPicPr>
        <p:blipFill rotWithShape="1">
          <a:blip r:embed="rId4">
            <a:extLst>
              <a:ext uri="{28A0092B-C50C-407E-A947-70E740481C1C}">
                <a14:useLocalDpi xmlns:a14="http://schemas.microsoft.com/office/drawing/2010/main" val="0"/>
              </a:ext>
            </a:extLst>
          </a:blip>
          <a:srcRect l="5309" t="22896" r="2838" b="59850"/>
          <a:stretch/>
        </p:blipFill>
        <p:spPr>
          <a:xfrm>
            <a:off x="4350567" y="5556834"/>
            <a:ext cx="6718076" cy="785932"/>
          </a:xfrm>
          <a:prstGeom prst="rect">
            <a:avLst/>
          </a:prstGeom>
        </p:spPr>
      </p:pic>
      <p:sp>
        <p:nvSpPr>
          <p:cNvPr id="12" name="TextBox 11">
            <a:extLst>
              <a:ext uri="{FF2B5EF4-FFF2-40B4-BE49-F238E27FC236}">
                <a16:creationId xmlns:a16="http://schemas.microsoft.com/office/drawing/2014/main" id="{60F2C483-CDC2-D019-57E7-AD79ADC5ECDB}"/>
              </a:ext>
            </a:extLst>
          </p:cNvPr>
          <p:cNvSpPr txBox="1"/>
          <p:nvPr/>
        </p:nvSpPr>
        <p:spPr>
          <a:xfrm>
            <a:off x="4486926" y="1067663"/>
            <a:ext cx="1866686" cy="415498"/>
          </a:xfrm>
          <a:prstGeom prst="rect">
            <a:avLst/>
          </a:prstGeom>
          <a:noFill/>
        </p:spPr>
        <p:txBody>
          <a:bodyPr wrap="square">
            <a:spAutoFit/>
          </a:bodyPr>
          <a:lstStyle/>
          <a:p>
            <a:pPr defTabSz="685800"/>
            <a:r>
              <a:rPr lang="en-GB" altLang="en-US" sz="2100" b="1" dirty="0">
                <a:solidFill>
                  <a:schemeClr val="bg1"/>
                </a:solidFill>
                <a:latin typeface="+mj-lt"/>
                <a:ea typeface="MS PGothic" panose="020B0600070205080204" pitchFamily="34" charset="-128"/>
              </a:rPr>
              <a:t>Job opportunity</a:t>
            </a:r>
          </a:p>
        </p:txBody>
      </p:sp>
      <p:sp>
        <p:nvSpPr>
          <p:cNvPr id="13" name="TextBox 12">
            <a:extLst>
              <a:ext uri="{FF2B5EF4-FFF2-40B4-BE49-F238E27FC236}">
                <a16:creationId xmlns:a16="http://schemas.microsoft.com/office/drawing/2014/main" id="{BC0E9D70-6515-2B4A-4E9E-17FE5F40D5A4}"/>
              </a:ext>
            </a:extLst>
          </p:cNvPr>
          <p:cNvSpPr txBox="1"/>
          <p:nvPr/>
        </p:nvSpPr>
        <p:spPr>
          <a:xfrm>
            <a:off x="6504671" y="926589"/>
            <a:ext cx="976045" cy="738664"/>
          </a:xfrm>
          <a:prstGeom prst="rect">
            <a:avLst/>
          </a:prstGeom>
          <a:noFill/>
        </p:spPr>
        <p:txBody>
          <a:bodyPr wrap="square">
            <a:spAutoFit/>
          </a:bodyPr>
          <a:lstStyle/>
          <a:p>
            <a:pPr defTabSz="685800"/>
            <a:r>
              <a:rPr lang="en-GB" altLang="en-US" sz="2100" b="1" dirty="0">
                <a:solidFill>
                  <a:schemeClr val="bg1"/>
                </a:solidFill>
                <a:latin typeface="+mj-lt"/>
                <a:ea typeface="MS PGothic" panose="020B0600070205080204" pitchFamily="34" charset="-128"/>
              </a:rPr>
              <a:t>Closing date</a:t>
            </a:r>
          </a:p>
        </p:txBody>
      </p:sp>
      <p:sp>
        <p:nvSpPr>
          <p:cNvPr id="14" name="TextBox 13">
            <a:extLst>
              <a:ext uri="{FF2B5EF4-FFF2-40B4-BE49-F238E27FC236}">
                <a16:creationId xmlns:a16="http://schemas.microsoft.com/office/drawing/2014/main" id="{36A4F852-F5F6-17CD-2A88-95145CA4DC1F}"/>
              </a:ext>
            </a:extLst>
          </p:cNvPr>
          <p:cNvSpPr txBox="1"/>
          <p:nvPr/>
        </p:nvSpPr>
        <p:spPr>
          <a:xfrm>
            <a:off x="7674210" y="926589"/>
            <a:ext cx="976045" cy="738664"/>
          </a:xfrm>
          <a:prstGeom prst="rect">
            <a:avLst/>
          </a:prstGeom>
          <a:noFill/>
        </p:spPr>
        <p:txBody>
          <a:bodyPr wrap="square">
            <a:spAutoFit/>
          </a:bodyPr>
          <a:lstStyle/>
          <a:p>
            <a:pPr defTabSz="685800"/>
            <a:r>
              <a:rPr lang="en-GB" altLang="en-US" sz="2100" b="1" dirty="0">
                <a:solidFill>
                  <a:schemeClr val="bg1"/>
                </a:solidFill>
                <a:latin typeface="+mj-lt"/>
                <a:ea typeface="MS PGothic" panose="020B0600070205080204" pitchFamily="34" charset="-128"/>
              </a:rPr>
              <a:t>Weekly salary</a:t>
            </a:r>
          </a:p>
        </p:txBody>
      </p:sp>
      <p:sp>
        <p:nvSpPr>
          <p:cNvPr id="15" name="TextBox 14">
            <a:extLst>
              <a:ext uri="{FF2B5EF4-FFF2-40B4-BE49-F238E27FC236}">
                <a16:creationId xmlns:a16="http://schemas.microsoft.com/office/drawing/2014/main" id="{0C74FB64-1943-D845-5B54-99B5FA2C1FD0}"/>
              </a:ext>
            </a:extLst>
          </p:cNvPr>
          <p:cNvSpPr txBox="1"/>
          <p:nvPr/>
        </p:nvSpPr>
        <p:spPr>
          <a:xfrm>
            <a:off x="8926493" y="1067663"/>
            <a:ext cx="1991376" cy="415498"/>
          </a:xfrm>
          <a:prstGeom prst="rect">
            <a:avLst/>
          </a:prstGeom>
          <a:noFill/>
        </p:spPr>
        <p:txBody>
          <a:bodyPr wrap="square">
            <a:spAutoFit/>
          </a:bodyPr>
          <a:lstStyle/>
          <a:p>
            <a:pPr defTabSz="685800"/>
            <a:r>
              <a:rPr lang="en-GB" altLang="en-US" sz="2100" b="1" dirty="0">
                <a:solidFill>
                  <a:schemeClr val="bg1"/>
                </a:solidFill>
                <a:latin typeface="+mj-lt"/>
                <a:ea typeface="MS PGothic" panose="020B0600070205080204" pitchFamily="34" charset="-128"/>
              </a:rPr>
              <a:t>Annual salary</a:t>
            </a:r>
          </a:p>
        </p:txBody>
      </p:sp>
      <p:sp>
        <p:nvSpPr>
          <p:cNvPr id="17" name="TextBox 16">
            <a:extLst>
              <a:ext uri="{FF2B5EF4-FFF2-40B4-BE49-F238E27FC236}">
                <a16:creationId xmlns:a16="http://schemas.microsoft.com/office/drawing/2014/main" id="{08B3853E-D5E2-0EBE-05E4-630B42D47CF3}"/>
              </a:ext>
            </a:extLst>
          </p:cNvPr>
          <p:cNvSpPr txBox="1"/>
          <p:nvPr/>
        </p:nvSpPr>
        <p:spPr>
          <a:xfrm>
            <a:off x="4447940" y="1724478"/>
            <a:ext cx="1944657" cy="761747"/>
          </a:xfrm>
          <a:prstGeom prst="rect">
            <a:avLst/>
          </a:prstGeom>
          <a:noFill/>
        </p:spPr>
        <p:txBody>
          <a:bodyPr wrap="square">
            <a:spAutoFit/>
          </a:bodyPr>
          <a:lstStyle/>
          <a:p>
            <a:pPr defTabSz="685800"/>
            <a:r>
              <a:rPr lang="en-GB" altLang="en-US" sz="1350" dirty="0">
                <a:highlight>
                  <a:srgbClr val="FFFF00"/>
                </a:highlight>
                <a:ea typeface="MS PGothic" panose="020B0600070205080204" pitchFamily="34" charset="-128"/>
              </a:rPr>
              <a:t>Recruitment Consultant</a:t>
            </a:r>
          </a:p>
          <a:p>
            <a:pPr defTabSz="685800"/>
            <a:r>
              <a:rPr lang="en-GB" altLang="en-US" sz="1500" dirty="0">
                <a:highlight>
                  <a:srgbClr val="FFFF00"/>
                </a:highlight>
                <a:ea typeface="MS PGothic" panose="020B0600070205080204" pitchFamily="34" charset="-128"/>
              </a:rPr>
              <a:t>Technical Resources Limited L3</a:t>
            </a:r>
            <a:endParaRPr lang="en-GB" altLang="en-US" sz="1350" dirty="0">
              <a:highlight>
                <a:srgbClr val="FFFF00"/>
              </a:highlight>
              <a:ea typeface="MS PGothic" panose="020B0600070205080204" pitchFamily="34" charset="-128"/>
            </a:endParaRPr>
          </a:p>
        </p:txBody>
      </p:sp>
      <p:sp>
        <p:nvSpPr>
          <p:cNvPr id="19" name="TextBox 18">
            <a:extLst>
              <a:ext uri="{FF2B5EF4-FFF2-40B4-BE49-F238E27FC236}">
                <a16:creationId xmlns:a16="http://schemas.microsoft.com/office/drawing/2014/main" id="{E36369E9-51BB-51CB-D54D-32407A369BDF}"/>
              </a:ext>
            </a:extLst>
          </p:cNvPr>
          <p:cNvSpPr txBox="1"/>
          <p:nvPr/>
        </p:nvSpPr>
        <p:spPr>
          <a:xfrm>
            <a:off x="4469441" y="2533487"/>
            <a:ext cx="1954107" cy="553998"/>
          </a:xfrm>
          <a:prstGeom prst="rect">
            <a:avLst/>
          </a:prstGeom>
          <a:noFill/>
        </p:spPr>
        <p:txBody>
          <a:bodyPr wrap="square">
            <a:spAutoFit/>
          </a:bodyPr>
          <a:lstStyle/>
          <a:p>
            <a:pPr defTabSz="685800"/>
            <a:r>
              <a:rPr lang="en-GB" altLang="en-US" sz="1500" dirty="0">
                <a:highlight>
                  <a:srgbClr val="FFFF00"/>
                </a:highlight>
                <a:ea typeface="MS PGothic" panose="020B0600070205080204" pitchFamily="34" charset="-128"/>
              </a:rPr>
              <a:t>Assistant Business Administrator NHS L3</a:t>
            </a:r>
            <a:endParaRPr lang="en-GB" altLang="en-US" sz="1350" dirty="0">
              <a:highlight>
                <a:srgbClr val="FFFF00"/>
              </a:highlight>
              <a:ea typeface="MS PGothic" panose="020B0600070205080204" pitchFamily="34" charset="-128"/>
            </a:endParaRPr>
          </a:p>
        </p:txBody>
      </p:sp>
      <p:sp>
        <p:nvSpPr>
          <p:cNvPr id="21" name="TextBox 20">
            <a:extLst>
              <a:ext uri="{FF2B5EF4-FFF2-40B4-BE49-F238E27FC236}">
                <a16:creationId xmlns:a16="http://schemas.microsoft.com/office/drawing/2014/main" id="{65FB6EC5-4807-4AA0-F0A7-72D7A0F90241}"/>
              </a:ext>
            </a:extLst>
          </p:cNvPr>
          <p:cNvSpPr txBox="1"/>
          <p:nvPr/>
        </p:nvSpPr>
        <p:spPr>
          <a:xfrm>
            <a:off x="4488736" y="3246735"/>
            <a:ext cx="2040384" cy="553998"/>
          </a:xfrm>
          <a:prstGeom prst="rect">
            <a:avLst/>
          </a:prstGeom>
          <a:noFill/>
        </p:spPr>
        <p:txBody>
          <a:bodyPr wrap="square">
            <a:spAutoFit/>
          </a:bodyPr>
          <a:lstStyle/>
          <a:p>
            <a:pPr defTabSz="685800"/>
            <a:r>
              <a:rPr lang="en-GB" altLang="en-US" sz="1500" dirty="0">
                <a:highlight>
                  <a:srgbClr val="FFFF00"/>
                </a:highlight>
                <a:ea typeface="MS PGothic" panose="020B0600070205080204" pitchFamily="34" charset="-128"/>
              </a:rPr>
              <a:t>Construction Management MACE L4</a:t>
            </a:r>
            <a:endParaRPr lang="en-GB" altLang="en-US" sz="1350" dirty="0">
              <a:highlight>
                <a:srgbClr val="FFFF00"/>
              </a:highlight>
              <a:ea typeface="MS PGothic" panose="020B0600070205080204" pitchFamily="34" charset="-128"/>
            </a:endParaRPr>
          </a:p>
        </p:txBody>
      </p:sp>
      <p:sp>
        <p:nvSpPr>
          <p:cNvPr id="23" name="TextBox 22">
            <a:extLst>
              <a:ext uri="{FF2B5EF4-FFF2-40B4-BE49-F238E27FC236}">
                <a16:creationId xmlns:a16="http://schemas.microsoft.com/office/drawing/2014/main" id="{A55EB323-C5D3-BF4C-C029-B74EE89D5885}"/>
              </a:ext>
            </a:extLst>
          </p:cNvPr>
          <p:cNvSpPr txBox="1"/>
          <p:nvPr/>
        </p:nvSpPr>
        <p:spPr>
          <a:xfrm>
            <a:off x="4496920" y="3901013"/>
            <a:ext cx="1665086" cy="553998"/>
          </a:xfrm>
          <a:prstGeom prst="rect">
            <a:avLst/>
          </a:prstGeom>
          <a:noFill/>
        </p:spPr>
        <p:txBody>
          <a:bodyPr wrap="square">
            <a:spAutoFit/>
          </a:bodyPr>
          <a:lstStyle/>
          <a:p>
            <a:pPr defTabSz="685800"/>
            <a:r>
              <a:rPr lang="en-GB" altLang="en-US" sz="1500" dirty="0">
                <a:highlight>
                  <a:srgbClr val="FFFF00"/>
                </a:highlight>
                <a:ea typeface="MS PGothic" panose="020B0600070205080204" pitchFamily="34" charset="-128"/>
              </a:rPr>
              <a:t>Project Manager Unilever L4</a:t>
            </a:r>
            <a:endParaRPr lang="en-GB" altLang="en-US" sz="1350" dirty="0">
              <a:highlight>
                <a:srgbClr val="FFFF00"/>
              </a:highlight>
              <a:ea typeface="MS PGothic" panose="020B0600070205080204" pitchFamily="34" charset="-128"/>
            </a:endParaRPr>
          </a:p>
        </p:txBody>
      </p:sp>
      <p:sp>
        <p:nvSpPr>
          <p:cNvPr id="25" name="TextBox 24">
            <a:extLst>
              <a:ext uri="{FF2B5EF4-FFF2-40B4-BE49-F238E27FC236}">
                <a16:creationId xmlns:a16="http://schemas.microsoft.com/office/drawing/2014/main" id="{0B346FC1-BB13-C44E-0F49-E5990C9A1B12}"/>
              </a:ext>
            </a:extLst>
          </p:cNvPr>
          <p:cNvSpPr txBox="1"/>
          <p:nvPr/>
        </p:nvSpPr>
        <p:spPr>
          <a:xfrm>
            <a:off x="4488736" y="4585975"/>
            <a:ext cx="1866686" cy="784830"/>
          </a:xfrm>
          <a:prstGeom prst="rect">
            <a:avLst/>
          </a:prstGeom>
          <a:noFill/>
        </p:spPr>
        <p:txBody>
          <a:bodyPr wrap="square">
            <a:spAutoFit/>
          </a:bodyPr>
          <a:lstStyle/>
          <a:p>
            <a:pPr defTabSz="685800"/>
            <a:r>
              <a:rPr lang="en-GB" altLang="en-US" sz="1500" dirty="0">
                <a:highlight>
                  <a:srgbClr val="FFFF00"/>
                </a:highlight>
                <a:ea typeface="MS PGothic" panose="020B0600070205080204" pitchFamily="34" charset="-128"/>
              </a:rPr>
              <a:t>Project </a:t>
            </a:r>
            <a:r>
              <a:rPr lang="en-GB" altLang="en-US" sz="1500" dirty="0" err="1">
                <a:highlight>
                  <a:srgbClr val="FFFF00"/>
                </a:highlight>
                <a:ea typeface="MS PGothic" panose="020B0600070205080204" pitchFamily="34" charset="-128"/>
              </a:rPr>
              <a:t>Mgment</a:t>
            </a:r>
            <a:r>
              <a:rPr lang="en-GB" altLang="en-US" sz="1500" dirty="0">
                <a:highlight>
                  <a:srgbClr val="FFFF00"/>
                </a:highlight>
                <a:ea typeface="MS PGothic" panose="020B0600070205080204" pitchFamily="34" charset="-128"/>
              </a:rPr>
              <a:t> Surveyor Historic Royal Palaces Degree</a:t>
            </a:r>
            <a:endParaRPr lang="en-GB" altLang="en-US" sz="1350" dirty="0">
              <a:highlight>
                <a:srgbClr val="FFFF00"/>
              </a:highlight>
              <a:ea typeface="MS PGothic" panose="020B0600070205080204" pitchFamily="34" charset="-128"/>
            </a:endParaRPr>
          </a:p>
        </p:txBody>
      </p:sp>
      <p:sp>
        <p:nvSpPr>
          <p:cNvPr id="27" name="TextBox 26">
            <a:extLst>
              <a:ext uri="{FF2B5EF4-FFF2-40B4-BE49-F238E27FC236}">
                <a16:creationId xmlns:a16="http://schemas.microsoft.com/office/drawing/2014/main" id="{BDE6316C-BBCE-975A-0A23-592E632B40B3}"/>
              </a:ext>
            </a:extLst>
          </p:cNvPr>
          <p:cNvSpPr txBox="1"/>
          <p:nvPr/>
        </p:nvSpPr>
        <p:spPr>
          <a:xfrm>
            <a:off x="4496920" y="5675353"/>
            <a:ext cx="1666341" cy="530915"/>
          </a:xfrm>
          <a:prstGeom prst="rect">
            <a:avLst/>
          </a:prstGeom>
          <a:noFill/>
        </p:spPr>
        <p:txBody>
          <a:bodyPr wrap="square">
            <a:spAutoFit/>
          </a:bodyPr>
          <a:lstStyle/>
          <a:p>
            <a:pPr defTabSz="685800"/>
            <a:r>
              <a:rPr lang="en-GB" altLang="en-US" sz="1500" dirty="0">
                <a:highlight>
                  <a:srgbClr val="FFFF00"/>
                </a:highlight>
                <a:ea typeface="MS PGothic" panose="020B0600070205080204" pitchFamily="34" charset="-128"/>
              </a:rPr>
              <a:t>Digital Marketing </a:t>
            </a:r>
          </a:p>
          <a:p>
            <a:pPr defTabSz="685800"/>
            <a:r>
              <a:rPr lang="en-GB" altLang="en-US" sz="1350" dirty="0">
                <a:highlight>
                  <a:srgbClr val="FFFF00"/>
                </a:highlight>
                <a:ea typeface="MS PGothic" panose="020B0600070205080204" pitchFamily="34" charset="-128"/>
              </a:rPr>
              <a:t>Unilever Degree</a:t>
            </a:r>
          </a:p>
        </p:txBody>
      </p:sp>
      <p:sp>
        <p:nvSpPr>
          <p:cNvPr id="30" name="TextBox 29">
            <a:extLst>
              <a:ext uri="{FF2B5EF4-FFF2-40B4-BE49-F238E27FC236}">
                <a16:creationId xmlns:a16="http://schemas.microsoft.com/office/drawing/2014/main" id="{2FB52156-2686-51EE-E0FE-6FC2888BE7C9}"/>
              </a:ext>
            </a:extLst>
          </p:cNvPr>
          <p:cNvSpPr txBox="1"/>
          <p:nvPr/>
        </p:nvSpPr>
        <p:spPr>
          <a:xfrm>
            <a:off x="6529209" y="1967473"/>
            <a:ext cx="741666" cy="323165"/>
          </a:xfrm>
          <a:prstGeom prst="rect">
            <a:avLst/>
          </a:prstGeom>
          <a:noFill/>
        </p:spPr>
        <p:txBody>
          <a:bodyPr wrap="square">
            <a:spAutoFit/>
          </a:bodyPr>
          <a:lstStyle/>
          <a:p>
            <a:pPr defTabSz="685800"/>
            <a:r>
              <a:rPr lang="en-GB" altLang="en-US" sz="1500" dirty="0">
                <a:highlight>
                  <a:srgbClr val="FFFF00"/>
                </a:highlight>
                <a:ea typeface="MS PGothic" panose="020B0600070205080204" pitchFamily="34" charset="-128"/>
              </a:rPr>
              <a:t>Nov 22</a:t>
            </a:r>
            <a:endParaRPr lang="en-GB" altLang="en-US" sz="1350" dirty="0">
              <a:highlight>
                <a:srgbClr val="FFFF00"/>
              </a:highlight>
              <a:ea typeface="MS PGothic" panose="020B0600070205080204" pitchFamily="34" charset="-128"/>
            </a:endParaRPr>
          </a:p>
        </p:txBody>
      </p:sp>
      <p:sp>
        <p:nvSpPr>
          <p:cNvPr id="31" name="TextBox 30">
            <a:extLst>
              <a:ext uri="{FF2B5EF4-FFF2-40B4-BE49-F238E27FC236}">
                <a16:creationId xmlns:a16="http://schemas.microsoft.com/office/drawing/2014/main" id="{AD9A1DE8-E678-3CEF-DB12-ED38BDC4B718}"/>
              </a:ext>
            </a:extLst>
          </p:cNvPr>
          <p:cNvSpPr txBox="1"/>
          <p:nvPr/>
        </p:nvSpPr>
        <p:spPr>
          <a:xfrm>
            <a:off x="6529120" y="2670396"/>
            <a:ext cx="741666" cy="323165"/>
          </a:xfrm>
          <a:prstGeom prst="rect">
            <a:avLst/>
          </a:prstGeom>
          <a:noFill/>
        </p:spPr>
        <p:txBody>
          <a:bodyPr wrap="square">
            <a:spAutoFit/>
          </a:bodyPr>
          <a:lstStyle/>
          <a:p>
            <a:pPr defTabSz="685800"/>
            <a:r>
              <a:rPr lang="en-GB" altLang="en-US" sz="1500" dirty="0">
                <a:highlight>
                  <a:srgbClr val="FFFF00"/>
                </a:highlight>
                <a:ea typeface="MS PGothic" panose="020B0600070205080204" pitchFamily="34" charset="-128"/>
              </a:rPr>
              <a:t>Feb 23</a:t>
            </a:r>
            <a:endParaRPr lang="en-GB" altLang="en-US" sz="1350" dirty="0">
              <a:highlight>
                <a:srgbClr val="FFFF00"/>
              </a:highlight>
              <a:ea typeface="MS PGothic" panose="020B0600070205080204" pitchFamily="34" charset="-128"/>
            </a:endParaRPr>
          </a:p>
        </p:txBody>
      </p:sp>
      <p:sp>
        <p:nvSpPr>
          <p:cNvPr id="32" name="TextBox 31">
            <a:extLst>
              <a:ext uri="{FF2B5EF4-FFF2-40B4-BE49-F238E27FC236}">
                <a16:creationId xmlns:a16="http://schemas.microsoft.com/office/drawing/2014/main" id="{52838C7A-4172-7CA7-05F6-9AEB055A41E5}"/>
              </a:ext>
            </a:extLst>
          </p:cNvPr>
          <p:cNvSpPr txBox="1"/>
          <p:nvPr/>
        </p:nvSpPr>
        <p:spPr>
          <a:xfrm>
            <a:off x="6529119" y="3330684"/>
            <a:ext cx="858857" cy="323165"/>
          </a:xfrm>
          <a:prstGeom prst="rect">
            <a:avLst/>
          </a:prstGeom>
          <a:noFill/>
        </p:spPr>
        <p:txBody>
          <a:bodyPr wrap="square">
            <a:spAutoFit/>
          </a:bodyPr>
          <a:lstStyle/>
          <a:p>
            <a:pPr defTabSz="685800"/>
            <a:r>
              <a:rPr lang="en-GB" altLang="en-US" sz="1500" dirty="0">
                <a:highlight>
                  <a:srgbClr val="FFFF00"/>
                </a:highlight>
                <a:ea typeface="MS PGothic" panose="020B0600070205080204" pitchFamily="34" charset="-128"/>
              </a:rPr>
              <a:t>Sept 23</a:t>
            </a:r>
            <a:endParaRPr lang="en-GB" altLang="en-US" sz="1350" dirty="0">
              <a:highlight>
                <a:srgbClr val="FFFF00"/>
              </a:highlight>
              <a:ea typeface="MS PGothic" panose="020B0600070205080204" pitchFamily="34" charset="-128"/>
            </a:endParaRPr>
          </a:p>
        </p:txBody>
      </p:sp>
      <p:sp>
        <p:nvSpPr>
          <p:cNvPr id="33" name="TextBox 32">
            <a:extLst>
              <a:ext uri="{FF2B5EF4-FFF2-40B4-BE49-F238E27FC236}">
                <a16:creationId xmlns:a16="http://schemas.microsoft.com/office/drawing/2014/main" id="{8DB51AB5-3222-CF3F-DA97-7B33D9CFBAF4}"/>
              </a:ext>
            </a:extLst>
          </p:cNvPr>
          <p:cNvSpPr txBox="1"/>
          <p:nvPr/>
        </p:nvSpPr>
        <p:spPr>
          <a:xfrm>
            <a:off x="6529119" y="3989709"/>
            <a:ext cx="915365" cy="323165"/>
          </a:xfrm>
          <a:prstGeom prst="rect">
            <a:avLst/>
          </a:prstGeom>
          <a:noFill/>
        </p:spPr>
        <p:txBody>
          <a:bodyPr wrap="square">
            <a:spAutoFit/>
          </a:bodyPr>
          <a:lstStyle/>
          <a:p>
            <a:pPr defTabSz="685800"/>
            <a:r>
              <a:rPr lang="en-GB" altLang="en-US" sz="1500" dirty="0">
                <a:highlight>
                  <a:srgbClr val="FFFF00"/>
                </a:highlight>
                <a:ea typeface="MS PGothic" panose="020B0600070205080204" pitchFamily="34" charset="-128"/>
              </a:rPr>
              <a:t>Sept 23</a:t>
            </a:r>
            <a:endParaRPr lang="en-GB" altLang="en-US" sz="1350" dirty="0">
              <a:highlight>
                <a:srgbClr val="FFFF00"/>
              </a:highlight>
              <a:ea typeface="MS PGothic" panose="020B0600070205080204" pitchFamily="34" charset="-128"/>
            </a:endParaRPr>
          </a:p>
        </p:txBody>
      </p:sp>
      <p:sp>
        <p:nvSpPr>
          <p:cNvPr id="34" name="TextBox 33">
            <a:extLst>
              <a:ext uri="{FF2B5EF4-FFF2-40B4-BE49-F238E27FC236}">
                <a16:creationId xmlns:a16="http://schemas.microsoft.com/office/drawing/2014/main" id="{36637D76-2FAA-1D7C-4252-4F3ABF45C40D}"/>
              </a:ext>
            </a:extLst>
          </p:cNvPr>
          <p:cNvSpPr txBox="1"/>
          <p:nvPr/>
        </p:nvSpPr>
        <p:spPr>
          <a:xfrm>
            <a:off x="6529120" y="4696291"/>
            <a:ext cx="741666" cy="323165"/>
          </a:xfrm>
          <a:prstGeom prst="rect">
            <a:avLst/>
          </a:prstGeom>
          <a:noFill/>
        </p:spPr>
        <p:txBody>
          <a:bodyPr wrap="square">
            <a:spAutoFit/>
          </a:bodyPr>
          <a:lstStyle/>
          <a:p>
            <a:pPr defTabSz="685800"/>
            <a:r>
              <a:rPr lang="en-GB" altLang="en-US" sz="1500" dirty="0">
                <a:highlight>
                  <a:srgbClr val="FFFF00"/>
                </a:highlight>
                <a:ea typeface="MS PGothic" panose="020B0600070205080204" pitchFamily="34" charset="-128"/>
              </a:rPr>
              <a:t>Dec 22</a:t>
            </a:r>
            <a:endParaRPr lang="en-GB" altLang="en-US" sz="1350" dirty="0">
              <a:highlight>
                <a:srgbClr val="FFFF00"/>
              </a:highlight>
              <a:ea typeface="MS PGothic" panose="020B0600070205080204" pitchFamily="34" charset="-128"/>
            </a:endParaRPr>
          </a:p>
        </p:txBody>
      </p:sp>
      <p:sp>
        <p:nvSpPr>
          <p:cNvPr id="35" name="TextBox 34">
            <a:extLst>
              <a:ext uri="{FF2B5EF4-FFF2-40B4-BE49-F238E27FC236}">
                <a16:creationId xmlns:a16="http://schemas.microsoft.com/office/drawing/2014/main" id="{540E9336-473C-91F8-46E6-C3AFEDB7C3B9}"/>
              </a:ext>
            </a:extLst>
          </p:cNvPr>
          <p:cNvSpPr txBox="1"/>
          <p:nvPr/>
        </p:nvSpPr>
        <p:spPr>
          <a:xfrm>
            <a:off x="6568291" y="5632257"/>
            <a:ext cx="741666" cy="323165"/>
          </a:xfrm>
          <a:prstGeom prst="rect">
            <a:avLst/>
          </a:prstGeom>
          <a:noFill/>
        </p:spPr>
        <p:txBody>
          <a:bodyPr wrap="square">
            <a:spAutoFit/>
          </a:bodyPr>
          <a:lstStyle/>
          <a:p>
            <a:pPr defTabSz="685800"/>
            <a:r>
              <a:rPr lang="en-GB" altLang="en-US" sz="1500" dirty="0">
                <a:highlight>
                  <a:srgbClr val="FFFF00"/>
                </a:highlight>
                <a:ea typeface="MS PGothic" panose="020B0600070205080204" pitchFamily="34" charset="-128"/>
              </a:rPr>
              <a:t>Sep</a:t>
            </a:r>
            <a:r>
              <a:rPr lang="en-GB" altLang="en-US" sz="1350" dirty="0">
                <a:highlight>
                  <a:srgbClr val="FFFF00"/>
                </a:highlight>
                <a:ea typeface="MS PGothic" panose="020B0600070205080204" pitchFamily="34" charset="-128"/>
              </a:rPr>
              <a:t>t 23</a:t>
            </a:r>
          </a:p>
        </p:txBody>
      </p:sp>
      <p:sp>
        <p:nvSpPr>
          <p:cNvPr id="37" name="TextBox 36">
            <a:extLst>
              <a:ext uri="{FF2B5EF4-FFF2-40B4-BE49-F238E27FC236}">
                <a16:creationId xmlns:a16="http://schemas.microsoft.com/office/drawing/2014/main" id="{AA58C596-893A-B7EB-DDA7-9011AD92D32E}"/>
              </a:ext>
            </a:extLst>
          </p:cNvPr>
          <p:cNvSpPr txBox="1"/>
          <p:nvPr/>
        </p:nvSpPr>
        <p:spPr>
          <a:xfrm>
            <a:off x="7631988" y="1967472"/>
            <a:ext cx="915453" cy="323165"/>
          </a:xfrm>
          <a:prstGeom prst="rect">
            <a:avLst/>
          </a:prstGeom>
          <a:noFill/>
        </p:spPr>
        <p:txBody>
          <a:bodyPr wrap="square">
            <a:spAutoFit/>
          </a:bodyPr>
          <a:lstStyle/>
          <a:p>
            <a:pPr defTabSz="685800"/>
            <a:r>
              <a:rPr lang="en-GB" altLang="en-US" sz="1500" dirty="0">
                <a:highlight>
                  <a:srgbClr val="FFFF00"/>
                </a:highlight>
                <a:ea typeface="MS PGothic" panose="020B0600070205080204" pitchFamily="34" charset="-128"/>
              </a:rPr>
              <a:t>£384</a:t>
            </a:r>
            <a:endParaRPr lang="en-GB" altLang="en-US" sz="1350" dirty="0">
              <a:highlight>
                <a:srgbClr val="FFFF00"/>
              </a:highlight>
              <a:ea typeface="MS PGothic" panose="020B0600070205080204" pitchFamily="34" charset="-128"/>
            </a:endParaRPr>
          </a:p>
        </p:txBody>
      </p:sp>
      <p:sp>
        <p:nvSpPr>
          <p:cNvPr id="38" name="TextBox 37">
            <a:extLst>
              <a:ext uri="{FF2B5EF4-FFF2-40B4-BE49-F238E27FC236}">
                <a16:creationId xmlns:a16="http://schemas.microsoft.com/office/drawing/2014/main" id="{4C3F00DC-504A-9626-3772-A859A7EB1CE7}"/>
              </a:ext>
            </a:extLst>
          </p:cNvPr>
          <p:cNvSpPr txBox="1"/>
          <p:nvPr/>
        </p:nvSpPr>
        <p:spPr>
          <a:xfrm>
            <a:off x="7676074" y="2645577"/>
            <a:ext cx="820269" cy="323165"/>
          </a:xfrm>
          <a:prstGeom prst="rect">
            <a:avLst/>
          </a:prstGeom>
          <a:noFill/>
        </p:spPr>
        <p:txBody>
          <a:bodyPr wrap="square">
            <a:spAutoFit/>
          </a:bodyPr>
          <a:lstStyle/>
          <a:p>
            <a:pPr defTabSz="685800"/>
            <a:r>
              <a:rPr lang="en-GB" altLang="en-US" sz="1350" dirty="0">
                <a:highlight>
                  <a:srgbClr val="FFFF00"/>
                </a:highlight>
                <a:ea typeface="MS PGothic" panose="020B0600070205080204" pitchFamily="34" charset="-128"/>
              </a:rPr>
              <a:t>£</a:t>
            </a:r>
            <a:r>
              <a:rPr lang="en-GB" altLang="en-US" sz="1500" dirty="0">
                <a:highlight>
                  <a:srgbClr val="FFFF00"/>
                </a:highlight>
                <a:ea typeface="MS PGothic" panose="020B0600070205080204" pitchFamily="34" charset="-128"/>
              </a:rPr>
              <a:t>356</a:t>
            </a:r>
            <a:endParaRPr lang="en-GB" altLang="en-US" sz="1350" dirty="0">
              <a:highlight>
                <a:srgbClr val="FFFF00"/>
              </a:highlight>
              <a:ea typeface="MS PGothic" panose="020B0600070205080204" pitchFamily="34" charset="-128"/>
            </a:endParaRPr>
          </a:p>
        </p:txBody>
      </p:sp>
      <p:sp>
        <p:nvSpPr>
          <p:cNvPr id="39" name="TextBox 38">
            <a:extLst>
              <a:ext uri="{FF2B5EF4-FFF2-40B4-BE49-F238E27FC236}">
                <a16:creationId xmlns:a16="http://schemas.microsoft.com/office/drawing/2014/main" id="{DAFF4E75-77D2-C621-1972-DBA69A9EDBF6}"/>
              </a:ext>
            </a:extLst>
          </p:cNvPr>
          <p:cNvSpPr txBox="1"/>
          <p:nvPr/>
        </p:nvSpPr>
        <p:spPr>
          <a:xfrm>
            <a:off x="7703295" y="3337000"/>
            <a:ext cx="820269" cy="323165"/>
          </a:xfrm>
          <a:prstGeom prst="rect">
            <a:avLst/>
          </a:prstGeom>
          <a:noFill/>
        </p:spPr>
        <p:txBody>
          <a:bodyPr wrap="square">
            <a:spAutoFit/>
          </a:bodyPr>
          <a:lstStyle/>
          <a:p>
            <a:pPr defTabSz="685800"/>
            <a:r>
              <a:rPr lang="en-GB" altLang="en-US" sz="1350" dirty="0">
                <a:highlight>
                  <a:srgbClr val="FFFF00"/>
                </a:highlight>
                <a:ea typeface="MS PGothic" panose="020B0600070205080204" pitchFamily="34" charset="-128"/>
              </a:rPr>
              <a:t>£</a:t>
            </a:r>
            <a:r>
              <a:rPr lang="en-GB" altLang="en-US" sz="1500" dirty="0">
                <a:highlight>
                  <a:srgbClr val="FFFF00"/>
                </a:highlight>
                <a:ea typeface="MS PGothic" panose="020B0600070205080204" pitchFamily="34" charset="-128"/>
              </a:rPr>
              <a:t>365</a:t>
            </a:r>
            <a:endParaRPr lang="en-GB" altLang="en-US" sz="1350" dirty="0">
              <a:highlight>
                <a:srgbClr val="FFFF00"/>
              </a:highlight>
              <a:ea typeface="MS PGothic" panose="020B0600070205080204" pitchFamily="34" charset="-128"/>
            </a:endParaRPr>
          </a:p>
        </p:txBody>
      </p:sp>
      <p:sp>
        <p:nvSpPr>
          <p:cNvPr id="40" name="TextBox 39">
            <a:extLst>
              <a:ext uri="{FF2B5EF4-FFF2-40B4-BE49-F238E27FC236}">
                <a16:creationId xmlns:a16="http://schemas.microsoft.com/office/drawing/2014/main" id="{E2E36E42-9D10-2FC8-957A-5CC76E47780E}"/>
              </a:ext>
            </a:extLst>
          </p:cNvPr>
          <p:cNvSpPr txBox="1"/>
          <p:nvPr/>
        </p:nvSpPr>
        <p:spPr>
          <a:xfrm>
            <a:off x="7646085" y="4001649"/>
            <a:ext cx="820269" cy="323165"/>
          </a:xfrm>
          <a:prstGeom prst="rect">
            <a:avLst/>
          </a:prstGeom>
          <a:noFill/>
        </p:spPr>
        <p:txBody>
          <a:bodyPr wrap="square">
            <a:spAutoFit/>
          </a:bodyPr>
          <a:lstStyle/>
          <a:p>
            <a:pPr defTabSz="685800"/>
            <a:r>
              <a:rPr lang="en-GB" altLang="en-US" sz="1350" dirty="0">
                <a:highlight>
                  <a:srgbClr val="FFFF00"/>
                </a:highlight>
                <a:ea typeface="MS PGothic" panose="020B0600070205080204" pitchFamily="34" charset="-128"/>
              </a:rPr>
              <a:t>£</a:t>
            </a:r>
            <a:r>
              <a:rPr lang="en-GB" altLang="en-US" sz="1500" dirty="0">
                <a:highlight>
                  <a:srgbClr val="FFFF00"/>
                </a:highlight>
                <a:ea typeface="MS PGothic" panose="020B0600070205080204" pitchFamily="34" charset="-128"/>
              </a:rPr>
              <a:t>326</a:t>
            </a:r>
            <a:endParaRPr lang="en-GB" altLang="en-US" sz="1350" dirty="0">
              <a:highlight>
                <a:srgbClr val="FFFF00"/>
              </a:highlight>
              <a:ea typeface="MS PGothic" panose="020B0600070205080204" pitchFamily="34" charset="-128"/>
            </a:endParaRPr>
          </a:p>
        </p:txBody>
      </p:sp>
      <p:sp>
        <p:nvSpPr>
          <p:cNvPr id="41" name="TextBox 40">
            <a:extLst>
              <a:ext uri="{FF2B5EF4-FFF2-40B4-BE49-F238E27FC236}">
                <a16:creationId xmlns:a16="http://schemas.microsoft.com/office/drawing/2014/main" id="{3526B148-BBD0-2B3C-4B5F-0A15BE979954}"/>
              </a:ext>
            </a:extLst>
          </p:cNvPr>
          <p:cNvSpPr txBox="1"/>
          <p:nvPr/>
        </p:nvSpPr>
        <p:spPr>
          <a:xfrm>
            <a:off x="7676075" y="4689851"/>
            <a:ext cx="820269" cy="323165"/>
          </a:xfrm>
          <a:prstGeom prst="rect">
            <a:avLst/>
          </a:prstGeom>
          <a:noFill/>
        </p:spPr>
        <p:txBody>
          <a:bodyPr wrap="square">
            <a:spAutoFit/>
          </a:bodyPr>
          <a:lstStyle/>
          <a:p>
            <a:pPr defTabSz="685800"/>
            <a:r>
              <a:rPr lang="en-GB" altLang="en-US" sz="1350" dirty="0">
                <a:highlight>
                  <a:srgbClr val="FFFF00"/>
                </a:highlight>
                <a:ea typeface="MS PGothic" panose="020B0600070205080204" pitchFamily="34" charset="-128"/>
              </a:rPr>
              <a:t>£</a:t>
            </a:r>
            <a:r>
              <a:rPr lang="en-GB" altLang="en-US" sz="1500" dirty="0">
                <a:highlight>
                  <a:srgbClr val="FFFF00"/>
                </a:highlight>
                <a:ea typeface="MS PGothic" panose="020B0600070205080204" pitchFamily="34" charset="-128"/>
              </a:rPr>
              <a:t>488</a:t>
            </a:r>
            <a:endParaRPr lang="en-GB" altLang="en-US" sz="1350" dirty="0">
              <a:highlight>
                <a:srgbClr val="FFFF00"/>
              </a:highlight>
              <a:ea typeface="MS PGothic" panose="020B0600070205080204" pitchFamily="34" charset="-128"/>
            </a:endParaRPr>
          </a:p>
        </p:txBody>
      </p:sp>
      <p:sp>
        <p:nvSpPr>
          <p:cNvPr id="42" name="TextBox 41">
            <a:extLst>
              <a:ext uri="{FF2B5EF4-FFF2-40B4-BE49-F238E27FC236}">
                <a16:creationId xmlns:a16="http://schemas.microsoft.com/office/drawing/2014/main" id="{03B43802-FC7D-6AEC-D480-06AB1E6123F7}"/>
              </a:ext>
            </a:extLst>
          </p:cNvPr>
          <p:cNvSpPr txBox="1"/>
          <p:nvPr/>
        </p:nvSpPr>
        <p:spPr>
          <a:xfrm>
            <a:off x="7791591" y="5676914"/>
            <a:ext cx="820269" cy="300082"/>
          </a:xfrm>
          <a:prstGeom prst="rect">
            <a:avLst/>
          </a:prstGeom>
          <a:noFill/>
        </p:spPr>
        <p:txBody>
          <a:bodyPr wrap="square">
            <a:spAutoFit/>
          </a:bodyPr>
          <a:lstStyle/>
          <a:p>
            <a:pPr defTabSz="685800"/>
            <a:r>
              <a:rPr lang="en-GB" altLang="en-US" sz="1350" dirty="0">
                <a:highlight>
                  <a:srgbClr val="FFFF00"/>
                </a:highlight>
                <a:ea typeface="MS PGothic" panose="020B0600070205080204" pitchFamily="34" charset="-128"/>
              </a:rPr>
              <a:t>£269.25</a:t>
            </a:r>
          </a:p>
        </p:txBody>
      </p:sp>
      <p:sp>
        <p:nvSpPr>
          <p:cNvPr id="43" name="TextBox 42">
            <a:extLst>
              <a:ext uri="{FF2B5EF4-FFF2-40B4-BE49-F238E27FC236}">
                <a16:creationId xmlns:a16="http://schemas.microsoft.com/office/drawing/2014/main" id="{F086A22A-F90E-06E6-427A-7737D2A439FE}"/>
              </a:ext>
            </a:extLst>
          </p:cNvPr>
          <p:cNvSpPr txBox="1"/>
          <p:nvPr/>
        </p:nvSpPr>
        <p:spPr>
          <a:xfrm>
            <a:off x="9090918" y="1955529"/>
            <a:ext cx="915453" cy="323165"/>
          </a:xfrm>
          <a:prstGeom prst="rect">
            <a:avLst/>
          </a:prstGeom>
          <a:noFill/>
        </p:spPr>
        <p:txBody>
          <a:bodyPr wrap="square">
            <a:spAutoFit/>
          </a:bodyPr>
          <a:lstStyle/>
          <a:p>
            <a:pPr defTabSz="685800"/>
            <a:r>
              <a:rPr lang="en-GB" altLang="en-US" sz="1350" dirty="0">
                <a:highlight>
                  <a:srgbClr val="FFFF00"/>
                </a:highlight>
                <a:ea typeface="MS PGothic" panose="020B0600070205080204" pitchFamily="34" charset="-128"/>
              </a:rPr>
              <a:t>£</a:t>
            </a:r>
            <a:r>
              <a:rPr lang="en-GB" altLang="en-US" sz="1500" dirty="0">
                <a:highlight>
                  <a:srgbClr val="FFFF00"/>
                </a:highlight>
                <a:ea typeface="MS PGothic" panose="020B0600070205080204" pitchFamily="34" charset="-128"/>
              </a:rPr>
              <a:t>19,968</a:t>
            </a:r>
            <a:endParaRPr lang="en-GB" altLang="en-US" sz="1350" dirty="0">
              <a:highlight>
                <a:srgbClr val="FFFF00"/>
              </a:highlight>
              <a:ea typeface="MS PGothic" panose="020B0600070205080204" pitchFamily="34" charset="-128"/>
            </a:endParaRPr>
          </a:p>
        </p:txBody>
      </p:sp>
      <p:sp>
        <p:nvSpPr>
          <p:cNvPr id="44" name="TextBox 43">
            <a:extLst>
              <a:ext uri="{FF2B5EF4-FFF2-40B4-BE49-F238E27FC236}">
                <a16:creationId xmlns:a16="http://schemas.microsoft.com/office/drawing/2014/main" id="{E93A3580-103C-9487-5B54-CAB7576DC35C}"/>
              </a:ext>
            </a:extLst>
          </p:cNvPr>
          <p:cNvSpPr txBox="1"/>
          <p:nvPr/>
        </p:nvSpPr>
        <p:spPr>
          <a:xfrm>
            <a:off x="9090918" y="2671056"/>
            <a:ext cx="915453" cy="323165"/>
          </a:xfrm>
          <a:prstGeom prst="rect">
            <a:avLst/>
          </a:prstGeom>
          <a:noFill/>
        </p:spPr>
        <p:txBody>
          <a:bodyPr wrap="square">
            <a:spAutoFit/>
          </a:bodyPr>
          <a:lstStyle/>
          <a:p>
            <a:pPr defTabSz="685800"/>
            <a:r>
              <a:rPr lang="en-GB" altLang="en-US" sz="1350" dirty="0">
                <a:highlight>
                  <a:srgbClr val="FFFF00"/>
                </a:highlight>
                <a:ea typeface="MS PGothic" panose="020B0600070205080204" pitchFamily="34" charset="-128"/>
              </a:rPr>
              <a:t>£</a:t>
            </a:r>
            <a:r>
              <a:rPr lang="en-GB" altLang="en-US" sz="1500" dirty="0">
                <a:highlight>
                  <a:srgbClr val="FFFF00"/>
                </a:highlight>
                <a:ea typeface="MS PGothic" panose="020B0600070205080204" pitchFamily="34" charset="-128"/>
              </a:rPr>
              <a:t>18,546</a:t>
            </a:r>
            <a:endParaRPr lang="en-GB" altLang="en-US" sz="1350" dirty="0">
              <a:highlight>
                <a:srgbClr val="FFFF00"/>
              </a:highlight>
              <a:ea typeface="MS PGothic" panose="020B0600070205080204" pitchFamily="34" charset="-128"/>
            </a:endParaRPr>
          </a:p>
        </p:txBody>
      </p:sp>
      <p:sp>
        <p:nvSpPr>
          <p:cNvPr id="45" name="TextBox 44">
            <a:extLst>
              <a:ext uri="{FF2B5EF4-FFF2-40B4-BE49-F238E27FC236}">
                <a16:creationId xmlns:a16="http://schemas.microsoft.com/office/drawing/2014/main" id="{F122957F-CE43-77BA-3576-AF58FFDBD5FA}"/>
              </a:ext>
            </a:extLst>
          </p:cNvPr>
          <p:cNvSpPr txBox="1"/>
          <p:nvPr/>
        </p:nvSpPr>
        <p:spPr>
          <a:xfrm>
            <a:off x="9138055" y="3339069"/>
            <a:ext cx="915453" cy="300082"/>
          </a:xfrm>
          <a:prstGeom prst="rect">
            <a:avLst/>
          </a:prstGeom>
          <a:noFill/>
        </p:spPr>
        <p:txBody>
          <a:bodyPr wrap="square">
            <a:spAutoFit/>
          </a:bodyPr>
          <a:lstStyle/>
          <a:p>
            <a:pPr defTabSz="685800"/>
            <a:r>
              <a:rPr lang="en-GB" altLang="en-US" sz="1350" dirty="0">
                <a:highlight>
                  <a:srgbClr val="FFFF00"/>
                </a:highlight>
                <a:ea typeface="MS PGothic" panose="020B0600070205080204" pitchFamily="34" charset="-128"/>
              </a:rPr>
              <a:t>£19,000</a:t>
            </a:r>
          </a:p>
        </p:txBody>
      </p:sp>
      <p:sp>
        <p:nvSpPr>
          <p:cNvPr id="46" name="TextBox 45">
            <a:extLst>
              <a:ext uri="{FF2B5EF4-FFF2-40B4-BE49-F238E27FC236}">
                <a16:creationId xmlns:a16="http://schemas.microsoft.com/office/drawing/2014/main" id="{DDB810F6-27C1-BF1E-DBDC-78CFF97F90C3}"/>
              </a:ext>
            </a:extLst>
          </p:cNvPr>
          <p:cNvSpPr txBox="1"/>
          <p:nvPr/>
        </p:nvSpPr>
        <p:spPr>
          <a:xfrm>
            <a:off x="9090918" y="4030826"/>
            <a:ext cx="915453" cy="300082"/>
          </a:xfrm>
          <a:prstGeom prst="rect">
            <a:avLst/>
          </a:prstGeom>
          <a:noFill/>
        </p:spPr>
        <p:txBody>
          <a:bodyPr wrap="square">
            <a:spAutoFit/>
          </a:bodyPr>
          <a:lstStyle/>
          <a:p>
            <a:pPr defTabSz="685800"/>
            <a:r>
              <a:rPr lang="en-GB" altLang="en-US" sz="1350" dirty="0">
                <a:highlight>
                  <a:srgbClr val="FFFF00"/>
                </a:highlight>
                <a:ea typeface="MS PGothic" panose="020B0600070205080204" pitchFamily="34" charset="-128"/>
              </a:rPr>
              <a:t>£17,000</a:t>
            </a:r>
          </a:p>
        </p:txBody>
      </p:sp>
      <p:sp>
        <p:nvSpPr>
          <p:cNvPr id="47" name="TextBox 46">
            <a:extLst>
              <a:ext uri="{FF2B5EF4-FFF2-40B4-BE49-F238E27FC236}">
                <a16:creationId xmlns:a16="http://schemas.microsoft.com/office/drawing/2014/main" id="{578F5D93-D81B-85CC-FA91-289204BE7FA6}"/>
              </a:ext>
            </a:extLst>
          </p:cNvPr>
          <p:cNvSpPr txBox="1"/>
          <p:nvPr/>
        </p:nvSpPr>
        <p:spPr>
          <a:xfrm>
            <a:off x="9090918" y="4696291"/>
            <a:ext cx="915453" cy="323165"/>
          </a:xfrm>
          <a:prstGeom prst="rect">
            <a:avLst/>
          </a:prstGeom>
          <a:noFill/>
        </p:spPr>
        <p:txBody>
          <a:bodyPr wrap="square">
            <a:spAutoFit/>
          </a:bodyPr>
          <a:lstStyle/>
          <a:p>
            <a:pPr defTabSz="685800"/>
            <a:r>
              <a:rPr lang="en-GB" altLang="en-US" sz="1350" dirty="0">
                <a:highlight>
                  <a:srgbClr val="FFFF00"/>
                </a:highlight>
                <a:ea typeface="MS PGothic" panose="020B0600070205080204" pitchFamily="34" charset="-128"/>
              </a:rPr>
              <a:t>£</a:t>
            </a:r>
            <a:r>
              <a:rPr lang="en-GB" altLang="en-US" sz="1500" dirty="0">
                <a:highlight>
                  <a:srgbClr val="FFFF00"/>
                </a:highlight>
                <a:ea typeface="MS PGothic" panose="020B0600070205080204" pitchFamily="34" charset="-128"/>
              </a:rPr>
              <a:t>25,418</a:t>
            </a:r>
            <a:endParaRPr lang="en-GB" altLang="en-US" sz="1350" dirty="0">
              <a:highlight>
                <a:srgbClr val="FFFF00"/>
              </a:highlight>
              <a:ea typeface="MS PGothic" panose="020B0600070205080204" pitchFamily="34" charset="-128"/>
            </a:endParaRPr>
          </a:p>
        </p:txBody>
      </p:sp>
      <p:sp>
        <p:nvSpPr>
          <p:cNvPr id="48" name="TextBox 47">
            <a:extLst>
              <a:ext uri="{FF2B5EF4-FFF2-40B4-BE49-F238E27FC236}">
                <a16:creationId xmlns:a16="http://schemas.microsoft.com/office/drawing/2014/main" id="{92ED1F44-7147-0A28-E2C3-E12CBDA407FA}"/>
              </a:ext>
            </a:extLst>
          </p:cNvPr>
          <p:cNvSpPr txBox="1"/>
          <p:nvPr/>
        </p:nvSpPr>
        <p:spPr>
          <a:xfrm>
            <a:off x="9096198" y="5687010"/>
            <a:ext cx="915453" cy="323165"/>
          </a:xfrm>
          <a:prstGeom prst="rect">
            <a:avLst/>
          </a:prstGeom>
          <a:noFill/>
        </p:spPr>
        <p:txBody>
          <a:bodyPr wrap="square">
            <a:spAutoFit/>
          </a:bodyPr>
          <a:lstStyle/>
          <a:p>
            <a:pPr defTabSz="685800"/>
            <a:r>
              <a:rPr lang="en-GB" altLang="en-US" sz="1350" dirty="0">
                <a:highlight>
                  <a:srgbClr val="FFFF00"/>
                </a:highlight>
                <a:ea typeface="MS PGothic" panose="020B0600070205080204" pitchFamily="34" charset="-128"/>
              </a:rPr>
              <a:t>£</a:t>
            </a:r>
            <a:r>
              <a:rPr lang="en-GB" altLang="en-US" sz="1500" dirty="0">
                <a:highlight>
                  <a:srgbClr val="FFFF00"/>
                </a:highlight>
                <a:ea typeface="MS PGothic" panose="020B0600070205080204" pitchFamily="34" charset="-128"/>
              </a:rPr>
              <a:t>18,000</a:t>
            </a:r>
            <a:endParaRPr lang="en-GB" altLang="en-US" sz="1350" dirty="0">
              <a:highlight>
                <a:srgbClr val="FFFF00"/>
              </a:highlight>
              <a:ea typeface="MS PGothic" panose="020B0600070205080204" pitchFamily="34" charset="-128"/>
            </a:endParaRPr>
          </a:p>
        </p:txBody>
      </p:sp>
      <p:sp>
        <p:nvSpPr>
          <p:cNvPr id="2" name="TextBox 1">
            <a:extLst>
              <a:ext uri="{FF2B5EF4-FFF2-40B4-BE49-F238E27FC236}">
                <a16:creationId xmlns:a16="http://schemas.microsoft.com/office/drawing/2014/main" id="{CD0DA05F-4CEF-36E9-7607-34D05E44D29B}"/>
              </a:ext>
            </a:extLst>
          </p:cNvPr>
          <p:cNvSpPr txBox="1"/>
          <p:nvPr/>
        </p:nvSpPr>
        <p:spPr>
          <a:xfrm>
            <a:off x="7536160" y="6381329"/>
            <a:ext cx="2592288" cy="307777"/>
          </a:xfrm>
          <a:prstGeom prst="rect">
            <a:avLst/>
          </a:prstGeom>
          <a:noFill/>
        </p:spPr>
        <p:txBody>
          <a:bodyPr wrap="square" rtlCol="0">
            <a:spAutoFit/>
          </a:bodyPr>
          <a:lstStyle/>
          <a:p>
            <a:r>
              <a:rPr lang="en-GB" sz="1400" dirty="0"/>
              <a:t>Dec 2022</a:t>
            </a:r>
          </a:p>
        </p:txBody>
      </p:sp>
    </p:spTree>
    <p:extLst>
      <p:ext uri="{BB962C8B-B14F-4D97-AF65-F5344CB8AC3E}">
        <p14:creationId xmlns:p14="http://schemas.microsoft.com/office/powerpoint/2010/main" val="77637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anim calcmode="lin" valueType="num">
                                      <p:cBhvr>
                                        <p:cTn id="58" dur="1000" fill="hold"/>
                                        <p:tgtEl>
                                          <p:spTgt spid="25"/>
                                        </p:tgtEl>
                                        <p:attrNameLst>
                                          <p:attrName>ppt_x</p:attrName>
                                        </p:attrNameLst>
                                      </p:cBhvr>
                                      <p:tavLst>
                                        <p:tav tm="0">
                                          <p:val>
                                            <p:strVal val="#ppt_x"/>
                                          </p:val>
                                        </p:tav>
                                        <p:tav tm="100000">
                                          <p:val>
                                            <p:strVal val="#ppt_x"/>
                                          </p:val>
                                        </p:tav>
                                      </p:tavLst>
                                    </p:anim>
                                    <p:anim calcmode="lin" valueType="num">
                                      <p:cBhvr>
                                        <p:cTn id="59" dur="1000" fill="hold"/>
                                        <p:tgtEl>
                                          <p:spTgt spid="2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1000"/>
                                        <p:tgtEl>
                                          <p:spTgt spid="30"/>
                                        </p:tgtEl>
                                      </p:cBhvr>
                                    </p:animEffect>
                                    <p:anim calcmode="lin" valueType="num">
                                      <p:cBhvr>
                                        <p:cTn id="68" dur="1000" fill="hold"/>
                                        <p:tgtEl>
                                          <p:spTgt spid="30"/>
                                        </p:tgtEl>
                                        <p:attrNameLst>
                                          <p:attrName>ppt_x</p:attrName>
                                        </p:attrNameLst>
                                      </p:cBhvr>
                                      <p:tavLst>
                                        <p:tav tm="0">
                                          <p:val>
                                            <p:strVal val="#ppt_x"/>
                                          </p:val>
                                        </p:tav>
                                        <p:tav tm="100000">
                                          <p:val>
                                            <p:strVal val="#ppt_x"/>
                                          </p:val>
                                        </p:tav>
                                      </p:tavLst>
                                    </p:anim>
                                    <p:anim calcmode="lin" valueType="num">
                                      <p:cBhvr>
                                        <p:cTn id="69" dur="1000" fill="hold"/>
                                        <p:tgtEl>
                                          <p:spTgt spid="3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1000"/>
                                        <p:tgtEl>
                                          <p:spTgt spid="31"/>
                                        </p:tgtEl>
                                      </p:cBhvr>
                                    </p:animEffect>
                                    <p:anim calcmode="lin" valueType="num">
                                      <p:cBhvr>
                                        <p:cTn id="73" dur="1000" fill="hold"/>
                                        <p:tgtEl>
                                          <p:spTgt spid="31"/>
                                        </p:tgtEl>
                                        <p:attrNameLst>
                                          <p:attrName>ppt_x</p:attrName>
                                        </p:attrNameLst>
                                      </p:cBhvr>
                                      <p:tavLst>
                                        <p:tav tm="0">
                                          <p:val>
                                            <p:strVal val="#ppt_x"/>
                                          </p:val>
                                        </p:tav>
                                        <p:tav tm="100000">
                                          <p:val>
                                            <p:strVal val="#ppt_x"/>
                                          </p:val>
                                        </p:tav>
                                      </p:tavLst>
                                    </p:anim>
                                    <p:anim calcmode="lin" valueType="num">
                                      <p:cBhvr>
                                        <p:cTn id="74" dur="1000" fill="hold"/>
                                        <p:tgtEl>
                                          <p:spTgt spid="31"/>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1000"/>
                                        <p:tgtEl>
                                          <p:spTgt spid="32"/>
                                        </p:tgtEl>
                                      </p:cBhvr>
                                    </p:animEffect>
                                    <p:anim calcmode="lin" valueType="num">
                                      <p:cBhvr>
                                        <p:cTn id="78" dur="1000" fill="hold"/>
                                        <p:tgtEl>
                                          <p:spTgt spid="32"/>
                                        </p:tgtEl>
                                        <p:attrNameLst>
                                          <p:attrName>ppt_x</p:attrName>
                                        </p:attrNameLst>
                                      </p:cBhvr>
                                      <p:tavLst>
                                        <p:tav tm="0">
                                          <p:val>
                                            <p:strVal val="#ppt_x"/>
                                          </p:val>
                                        </p:tav>
                                        <p:tav tm="100000">
                                          <p:val>
                                            <p:strVal val="#ppt_x"/>
                                          </p:val>
                                        </p:tav>
                                      </p:tavLst>
                                    </p:anim>
                                    <p:anim calcmode="lin" valueType="num">
                                      <p:cBhvr>
                                        <p:cTn id="79" dur="1000" fill="hold"/>
                                        <p:tgtEl>
                                          <p:spTgt spid="32"/>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1000"/>
                                        <p:tgtEl>
                                          <p:spTgt spid="33"/>
                                        </p:tgtEl>
                                      </p:cBhvr>
                                    </p:animEffect>
                                    <p:anim calcmode="lin" valueType="num">
                                      <p:cBhvr>
                                        <p:cTn id="83" dur="1000" fill="hold"/>
                                        <p:tgtEl>
                                          <p:spTgt spid="33"/>
                                        </p:tgtEl>
                                        <p:attrNameLst>
                                          <p:attrName>ppt_x</p:attrName>
                                        </p:attrNameLst>
                                      </p:cBhvr>
                                      <p:tavLst>
                                        <p:tav tm="0">
                                          <p:val>
                                            <p:strVal val="#ppt_x"/>
                                          </p:val>
                                        </p:tav>
                                        <p:tav tm="100000">
                                          <p:val>
                                            <p:strVal val="#ppt_x"/>
                                          </p:val>
                                        </p:tav>
                                      </p:tavLst>
                                    </p:anim>
                                    <p:anim calcmode="lin" valueType="num">
                                      <p:cBhvr>
                                        <p:cTn id="84" dur="1000" fill="hold"/>
                                        <p:tgtEl>
                                          <p:spTgt spid="33"/>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1000"/>
                                        <p:tgtEl>
                                          <p:spTgt spid="34"/>
                                        </p:tgtEl>
                                      </p:cBhvr>
                                    </p:animEffect>
                                    <p:anim calcmode="lin" valueType="num">
                                      <p:cBhvr>
                                        <p:cTn id="88" dur="1000" fill="hold"/>
                                        <p:tgtEl>
                                          <p:spTgt spid="34"/>
                                        </p:tgtEl>
                                        <p:attrNameLst>
                                          <p:attrName>ppt_x</p:attrName>
                                        </p:attrNameLst>
                                      </p:cBhvr>
                                      <p:tavLst>
                                        <p:tav tm="0">
                                          <p:val>
                                            <p:strVal val="#ppt_x"/>
                                          </p:val>
                                        </p:tav>
                                        <p:tav tm="100000">
                                          <p:val>
                                            <p:strVal val="#ppt_x"/>
                                          </p:val>
                                        </p:tav>
                                      </p:tavLst>
                                    </p:anim>
                                    <p:anim calcmode="lin" valueType="num">
                                      <p:cBhvr>
                                        <p:cTn id="89" dur="1000" fill="hold"/>
                                        <p:tgtEl>
                                          <p:spTgt spid="34"/>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1000"/>
                                        <p:tgtEl>
                                          <p:spTgt spid="35"/>
                                        </p:tgtEl>
                                      </p:cBhvr>
                                    </p:animEffect>
                                    <p:anim calcmode="lin" valueType="num">
                                      <p:cBhvr>
                                        <p:cTn id="93" dur="1000" fill="hold"/>
                                        <p:tgtEl>
                                          <p:spTgt spid="35"/>
                                        </p:tgtEl>
                                        <p:attrNameLst>
                                          <p:attrName>ppt_x</p:attrName>
                                        </p:attrNameLst>
                                      </p:cBhvr>
                                      <p:tavLst>
                                        <p:tav tm="0">
                                          <p:val>
                                            <p:strVal val="#ppt_x"/>
                                          </p:val>
                                        </p:tav>
                                        <p:tav tm="100000">
                                          <p:val>
                                            <p:strVal val="#ppt_x"/>
                                          </p:val>
                                        </p:tav>
                                      </p:tavLst>
                                    </p:anim>
                                    <p:anim calcmode="lin" valueType="num">
                                      <p:cBhvr>
                                        <p:cTn id="94" dur="1000" fill="hold"/>
                                        <p:tgtEl>
                                          <p:spTgt spid="35"/>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fade">
                                      <p:cBhvr>
                                        <p:cTn id="97" dur="1000"/>
                                        <p:tgtEl>
                                          <p:spTgt spid="37"/>
                                        </p:tgtEl>
                                      </p:cBhvr>
                                    </p:animEffect>
                                    <p:anim calcmode="lin" valueType="num">
                                      <p:cBhvr>
                                        <p:cTn id="98" dur="1000" fill="hold"/>
                                        <p:tgtEl>
                                          <p:spTgt spid="37"/>
                                        </p:tgtEl>
                                        <p:attrNameLst>
                                          <p:attrName>ppt_x</p:attrName>
                                        </p:attrNameLst>
                                      </p:cBhvr>
                                      <p:tavLst>
                                        <p:tav tm="0">
                                          <p:val>
                                            <p:strVal val="#ppt_x"/>
                                          </p:val>
                                        </p:tav>
                                        <p:tav tm="100000">
                                          <p:val>
                                            <p:strVal val="#ppt_x"/>
                                          </p:val>
                                        </p:tav>
                                      </p:tavLst>
                                    </p:anim>
                                    <p:anim calcmode="lin" valueType="num">
                                      <p:cBhvr>
                                        <p:cTn id="99" dur="1000" fill="hold"/>
                                        <p:tgtEl>
                                          <p:spTgt spid="37"/>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fade">
                                      <p:cBhvr>
                                        <p:cTn id="102" dur="1000"/>
                                        <p:tgtEl>
                                          <p:spTgt spid="38"/>
                                        </p:tgtEl>
                                      </p:cBhvr>
                                    </p:animEffect>
                                    <p:anim calcmode="lin" valueType="num">
                                      <p:cBhvr>
                                        <p:cTn id="103" dur="1000" fill="hold"/>
                                        <p:tgtEl>
                                          <p:spTgt spid="38"/>
                                        </p:tgtEl>
                                        <p:attrNameLst>
                                          <p:attrName>ppt_x</p:attrName>
                                        </p:attrNameLst>
                                      </p:cBhvr>
                                      <p:tavLst>
                                        <p:tav tm="0">
                                          <p:val>
                                            <p:strVal val="#ppt_x"/>
                                          </p:val>
                                        </p:tav>
                                        <p:tav tm="100000">
                                          <p:val>
                                            <p:strVal val="#ppt_x"/>
                                          </p:val>
                                        </p:tav>
                                      </p:tavLst>
                                    </p:anim>
                                    <p:anim calcmode="lin" valueType="num">
                                      <p:cBhvr>
                                        <p:cTn id="104" dur="1000" fill="hold"/>
                                        <p:tgtEl>
                                          <p:spTgt spid="38"/>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1000"/>
                                        <p:tgtEl>
                                          <p:spTgt spid="39"/>
                                        </p:tgtEl>
                                      </p:cBhvr>
                                    </p:animEffect>
                                    <p:anim calcmode="lin" valueType="num">
                                      <p:cBhvr>
                                        <p:cTn id="108" dur="1000" fill="hold"/>
                                        <p:tgtEl>
                                          <p:spTgt spid="39"/>
                                        </p:tgtEl>
                                        <p:attrNameLst>
                                          <p:attrName>ppt_x</p:attrName>
                                        </p:attrNameLst>
                                      </p:cBhvr>
                                      <p:tavLst>
                                        <p:tav tm="0">
                                          <p:val>
                                            <p:strVal val="#ppt_x"/>
                                          </p:val>
                                        </p:tav>
                                        <p:tav tm="100000">
                                          <p:val>
                                            <p:strVal val="#ppt_x"/>
                                          </p:val>
                                        </p:tav>
                                      </p:tavLst>
                                    </p:anim>
                                    <p:anim calcmode="lin" valueType="num">
                                      <p:cBhvr>
                                        <p:cTn id="109" dur="1000" fill="hold"/>
                                        <p:tgtEl>
                                          <p:spTgt spid="39"/>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fade">
                                      <p:cBhvr>
                                        <p:cTn id="112" dur="1000"/>
                                        <p:tgtEl>
                                          <p:spTgt spid="40"/>
                                        </p:tgtEl>
                                      </p:cBhvr>
                                    </p:animEffect>
                                    <p:anim calcmode="lin" valueType="num">
                                      <p:cBhvr>
                                        <p:cTn id="113" dur="1000" fill="hold"/>
                                        <p:tgtEl>
                                          <p:spTgt spid="40"/>
                                        </p:tgtEl>
                                        <p:attrNameLst>
                                          <p:attrName>ppt_x</p:attrName>
                                        </p:attrNameLst>
                                      </p:cBhvr>
                                      <p:tavLst>
                                        <p:tav tm="0">
                                          <p:val>
                                            <p:strVal val="#ppt_x"/>
                                          </p:val>
                                        </p:tav>
                                        <p:tav tm="100000">
                                          <p:val>
                                            <p:strVal val="#ppt_x"/>
                                          </p:val>
                                        </p:tav>
                                      </p:tavLst>
                                    </p:anim>
                                    <p:anim calcmode="lin" valueType="num">
                                      <p:cBhvr>
                                        <p:cTn id="114" dur="1000" fill="hold"/>
                                        <p:tgtEl>
                                          <p:spTgt spid="40"/>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fade">
                                      <p:cBhvr>
                                        <p:cTn id="117" dur="1000"/>
                                        <p:tgtEl>
                                          <p:spTgt spid="41"/>
                                        </p:tgtEl>
                                      </p:cBhvr>
                                    </p:animEffect>
                                    <p:anim calcmode="lin" valueType="num">
                                      <p:cBhvr>
                                        <p:cTn id="118" dur="1000" fill="hold"/>
                                        <p:tgtEl>
                                          <p:spTgt spid="41"/>
                                        </p:tgtEl>
                                        <p:attrNameLst>
                                          <p:attrName>ppt_x</p:attrName>
                                        </p:attrNameLst>
                                      </p:cBhvr>
                                      <p:tavLst>
                                        <p:tav tm="0">
                                          <p:val>
                                            <p:strVal val="#ppt_x"/>
                                          </p:val>
                                        </p:tav>
                                        <p:tav tm="100000">
                                          <p:val>
                                            <p:strVal val="#ppt_x"/>
                                          </p:val>
                                        </p:tav>
                                      </p:tavLst>
                                    </p:anim>
                                    <p:anim calcmode="lin" valueType="num">
                                      <p:cBhvr>
                                        <p:cTn id="119" dur="1000" fill="hold"/>
                                        <p:tgtEl>
                                          <p:spTgt spid="41"/>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fade">
                                      <p:cBhvr>
                                        <p:cTn id="122" dur="1000"/>
                                        <p:tgtEl>
                                          <p:spTgt spid="42"/>
                                        </p:tgtEl>
                                      </p:cBhvr>
                                    </p:animEffect>
                                    <p:anim calcmode="lin" valueType="num">
                                      <p:cBhvr>
                                        <p:cTn id="123" dur="1000" fill="hold"/>
                                        <p:tgtEl>
                                          <p:spTgt spid="42"/>
                                        </p:tgtEl>
                                        <p:attrNameLst>
                                          <p:attrName>ppt_x</p:attrName>
                                        </p:attrNameLst>
                                      </p:cBhvr>
                                      <p:tavLst>
                                        <p:tav tm="0">
                                          <p:val>
                                            <p:strVal val="#ppt_x"/>
                                          </p:val>
                                        </p:tav>
                                        <p:tav tm="100000">
                                          <p:val>
                                            <p:strVal val="#ppt_x"/>
                                          </p:val>
                                        </p:tav>
                                      </p:tavLst>
                                    </p:anim>
                                    <p:anim calcmode="lin" valueType="num">
                                      <p:cBhvr>
                                        <p:cTn id="124" dur="1000" fill="hold"/>
                                        <p:tgtEl>
                                          <p:spTgt spid="42"/>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43"/>
                                        </p:tgtEl>
                                        <p:attrNameLst>
                                          <p:attrName>style.visibility</p:attrName>
                                        </p:attrNameLst>
                                      </p:cBhvr>
                                      <p:to>
                                        <p:strVal val="visible"/>
                                      </p:to>
                                    </p:set>
                                    <p:animEffect transition="in" filter="fade">
                                      <p:cBhvr>
                                        <p:cTn id="127" dur="1000"/>
                                        <p:tgtEl>
                                          <p:spTgt spid="43"/>
                                        </p:tgtEl>
                                      </p:cBhvr>
                                    </p:animEffect>
                                    <p:anim calcmode="lin" valueType="num">
                                      <p:cBhvr>
                                        <p:cTn id="128" dur="1000" fill="hold"/>
                                        <p:tgtEl>
                                          <p:spTgt spid="43"/>
                                        </p:tgtEl>
                                        <p:attrNameLst>
                                          <p:attrName>ppt_x</p:attrName>
                                        </p:attrNameLst>
                                      </p:cBhvr>
                                      <p:tavLst>
                                        <p:tav tm="0">
                                          <p:val>
                                            <p:strVal val="#ppt_x"/>
                                          </p:val>
                                        </p:tav>
                                        <p:tav tm="100000">
                                          <p:val>
                                            <p:strVal val="#ppt_x"/>
                                          </p:val>
                                        </p:tav>
                                      </p:tavLst>
                                    </p:anim>
                                    <p:anim calcmode="lin" valueType="num">
                                      <p:cBhvr>
                                        <p:cTn id="129" dur="1000" fill="hold"/>
                                        <p:tgtEl>
                                          <p:spTgt spid="43"/>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44"/>
                                        </p:tgtEl>
                                        <p:attrNameLst>
                                          <p:attrName>style.visibility</p:attrName>
                                        </p:attrNameLst>
                                      </p:cBhvr>
                                      <p:to>
                                        <p:strVal val="visible"/>
                                      </p:to>
                                    </p:set>
                                    <p:animEffect transition="in" filter="fade">
                                      <p:cBhvr>
                                        <p:cTn id="132" dur="1000"/>
                                        <p:tgtEl>
                                          <p:spTgt spid="44"/>
                                        </p:tgtEl>
                                      </p:cBhvr>
                                    </p:animEffect>
                                    <p:anim calcmode="lin" valueType="num">
                                      <p:cBhvr>
                                        <p:cTn id="133" dur="1000" fill="hold"/>
                                        <p:tgtEl>
                                          <p:spTgt spid="44"/>
                                        </p:tgtEl>
                                        <p:attrNameLst>
                                          <p:attrName>ppt_x</p:attrName>
                                        </p:attrNameLst>
                                      </p:cBhvr>
                                      <p:tavLst>
                                        <p:tav tm="0">
                                          <p:val>
                                            <p:strVal val="#ppt_x"/>
                                          </p:val>
                                        </p:tav>
                                        <p:tav tm="100000">
                                          <p:val>
                                            <p:strVal val="#ppt_x"/>
                                          </p:val>
                                        </p:tav>
                                      </p:tavLst>
                                    </p:anim>
                                    <p:anim calcmode="lin" valueType="num">
                                      <p:cBhvr>
                                        <p:cTn id="134" dur="1000" fill="hold"/>
                                        <p:tgtEl>
                                          <p:spTgt spid="44"/>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45"/>
                                        </p:tgtEl>
                                        <p:attrNameLst>
                                          <p:attrName>style.visibility</p:attrName>
                                        </p:attrNameLst>
                                      </p:cBhvr>
                                      <p:to>
                                        <p:strVal val="visible"/>
                                      </p:to>
                                    </p:set>
                                    <p:animEffect transition="in" filter="fade">
                                      <p:cBhvr>
                                        <p:cTn id="137" dur="1000"/>
                                        <p:tgtEl>
                                          <p:spTgt spid="45"/>
                                        </p:tgtEl>
                                      </p:cBhvr>
                                    </p:animEffect>
                                    <p:anim calcmode="lin" valueType="num">
                                      <p:cBhvr>
                                        <p:cTn id="138" dur="1000" fill="hold"/>
                                        <p:tgtEl>
                                          <p:spTgt spid="45"/>
                                        </p:tgtEl>
                                        <p:attrNameLst>
                                          <p:attrName>ppt_x</p:attrName>
                                        </p:attrNameLst>
                                      </p:cBhvr>
                                      <p:tavLst>
                                        <p:tav tm="0">
                                          <p:val>
                                            <p:strVal val="#ppt_x"/>
                                          </p:val>
                                        </p:tav>
                                        <p:tav tm="100000">
                                          <p:val>
                                            <p:strVal val="#ppt_x"/>
                                          </p:val>
                                        </p:tav>
                                      </p:tavLst>
                                    </p:anim>
                                    <p:anim calcmode="lin" valueType="num">
                                      <p:cBhvr>
                                        <p:cTn id="139" dur="1000" fill="hold"/>
                                        <p:tgtEl>
                                          <p:spTgt spid="45"/>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46"/>
                                        </p:tgtEl>
                                        <p:attrNameLst>
                                          <p:attrName>style.visibility</p:attrName>
                                        </p:attrNameLst>
                                      </p:cBhvr>
                                      <p:to>
                                        <p:strVal val="visible"/>
                                      </p:to>
                                    </p:set>
                                    <p:animEffect transition="in" filter="fade">
                                      <p:cBhvr>
                                        <p:cTn id="142" dur="1000"/>
                                        <p:tgtEl>
                                          <p:spTgt spid="46"/>
                                        </p:tgtEl>
                                      </p:cBhvr>
                                    </p:animEffect>
                                    <p:anim calcmode="lin" valueType="num">
                                      <p:cBhvr>
                                        <p:cTn id="143" dur="1000" fill="hold"/>
                                        <p:tgtEl>
                                          <p:spTgt spid="46"/>
                                        </p:tgtEl>
                                        <p:attrNameLst>
                                          <p:attrName>ppt_x</p:attrName>
                                        </p:attrNameLst>
                                      </p:cBhvr>
                                      <p:tavLst>
                                        <p:tav tm="0">
                                          <p:val>
                                            <p:strVal val="#ppt_x"/>
                                          </p:val>
                                        </p:tav>
                                        <p:tav tm="100000">
                                          <p:val>
                                            <p:strVal val="#ppt_x"/>
                                          </p:val>
                                        </p:tav>
                                      </p:tavLst>
                                    </p:anim>
                                    <p:anim calcmode="lin" valueType="num">
                                      <p:cBhvr>
                                        <p:cTn id="144" dur="1000" fill="hold"/>
                                        <p:tgtEl>
                                          <p:spTgt spid="46"/>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47"/>
                                        </p:tgtEl>
                                        <p:attrNameLst>
                                          <p:attrName>style.visibility</p:attrName>
                                        </p:attrNameLst>
                                      </p:cBhvr>
                                      <p:to>
                                        <p:strVal val="visible"/>
                                      </p:to>
                                    </p:set>
                                    <p:animEffect transition="in" filter="fade">
                                      <p:cBhvr>
                                        <p:cTn id="147" dur="1000"/>
                                        <p:tgtEl>
                                          <p:spTgt spid="47"/>
                                        </p:tgtEl>
                                      </p:cBhvr>
                                    </p:animEffect>
                                    <p:anim calcmode="lin" valueType="num">
                                      <p:cBhvr>
                                        <p:cTn id="148" dur="1000" fill="hold"/>
                                        <p:tgtEl>
                                          <p:spTgt spid="47"/>
                                        </p:tgtEl>
                                        <p:attrNameLst>
                                          <p:attrName>ppt_x</p:attrName>
                                        </p:attrNameLst>
                                      </p:cBhvr>
                                      <p:tavLst>
                                        <p:tav tm="0">
                                          <p:val>
                                            <p:strVal val="#ppt_x"/>
                                          </p:val>
                                        </p:tav>
                                        <p:tav tm="100000">
                                          <p:val>
                                            <p:strVal val="#ppt_x"/>
                                          </p:val>
                                        </p:tav>
                                      </p:tavLst>
                                    </p:anim>
                                    <p:anim calcmode="lin" valueType="num">
                                      <p:cBhvr>
                                        <p:cTn id="149" dur="1000" fill="hold"/>
                                        <p:tgtEl>
                                          <p:spTgt spid="47"/>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48"/>
                                        </p:tgtEl>
                                        <p:attrNameLst>
                                          <p:attrName>style.visibility</p:attrName>
                                        </p:attrNameLst>
                                      </p:cBhvr>
                                      <p:to>
                                        <p:strVal val="visible"/>
                                      </p:to>
                                    </p:set>
                                    <p:animEffect transition="in" filter="fade">
                                      <p:cBhvr>
                                        <p:cTn id="152" dur="1000"/>
                                        <p:tgtEl>
                                          <p:spTgt spid="48"/>
                                        </p:tgtEl>
                                      </p:cBhvr>
                                    </p:animEffect>
                                    <p:anim calcmode="lin" valueType="num">
                                      <p:cBhvr>
                                        <p:cTn id="153" dur="1000" fill="hold"/>
                                        <p:tgtEl>
                                          <p:spTgt spid="48"/>
                                        </p:tgtEl>
                                        <p:attrNameLst>
                                          <p:attrName>ppt_x</p:attrName>
                                        </p:attrNameLst>
                                      </p:cBhvr>
                                      <p:tavLst>
                                        <p:tav tm="0">
                                          <p:val>
                                            <p:strVal val="#ppt_x"/>
                                          </p:val>
                                        </p:tav>
                                        <p:tav tm="100000">
                                          <p:val>
                                            <p:strVal val="#ppt_x"/>
                                          </p:val>
                                        </p:tav>
                                      </p:tavLst>
                                    </p:anim>
                                    <p:anim calcmode="lin" valueType="num">
                                      <p:cBhvr>
                                        <p:cTn id="15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3" grpId="0"/>
      <p:bldP spid="25" grpId="0"/>
      <p:bldP spid="27" grpId="0"/>
      <p:bldP spid="30" grpId="0"/>
      <p:bldP spid="31" grpId="0"/>
      <p:bldP spid="32" grpId="0"/>
      <p:bldP spid="33" grpId="0"/>
      <p:bldP spid="34" grpId="0"/>
      <p:bldP spid="35"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05CD331B-D50E-B2BC-07B2-7189E3E6EAE7}"/>
              </a:ext>
            </a:extLst>
          </p:cNvPr>
          <p:cNvPicPr>
            <a:picLocks noChangeAspect="1"/>
          </p:cNvPicPr>
          <p:nvPr/>
        </p:nvPicPr>
        <p:blipFill rotWithShape="1">
          <a:blip r:embed="rId3">
            <a:extLst>
              <a:ext uri="{28A0092B-C50C-407E-A947-70E740481C1C}">
                <a14:useLocalDpi xmlns:a14="http://schemas.microsoft.com/office/drawing/2010/main" val="0"/>
              </a:ext>
            </a:extLst>
          </a:blip>
          <a:srcRect r="69663"/>
          <a:stretch/>
        </p:blipFill>
        <p:spPr>
          <a:xfrm>
            <a:off x="646923" y="857250"/>
            <a:ext cx="2743199" cy="5143500"/>
          </a:xfrm>
          <a:prstGeom prst="rect">
            <a:avLst/>
          </a:prstGeom>
        </p:spPr>
      </p:pic>
      <p:pic>
        <p:nvPicPr>
          <p:cNvPr id="2" name="Picture 1" descr="Graphical user interface&#10;&#10;Description automatically generated with medium confidence">
            <a:extLst>
              <a:ext uri="{FF2B5EF4-FFF2-40B4-BE49-F238E27FC236}">
                <a16:creationId xmlns:a16="http://schemas.microsoft.com/office/drawing/2014/main" id="{EF300F7C-E489-C062-911A-B27112362D40}"/>
              </a:ext>
            </a:extLst>
          </p:cNvPr>
          <p:cNvPicPr>
            <a:picLocks noChangeAspect="1"/>
          </p:cNvPicPr>
          <p:nvPr/>
        </p:nvPicPr>
        <p:blipFill rotWithShape="1">
          <a:blip r:embed="rId3">
            <a:extLst>
              <a:ext uri="{28A0092B-C50C-407E-A947-70E740481C1C}">
                <a14:useLocalDpi xmlns:a14="http://schemas.microsoft.com/office/drawing/2010/main" val="0"/>
              </a:ext>
            </a:extLst>
          </a:blip>
          <a:srcRect l="32626"/>
          <a:stretch/>
        </p:blipFill>
        <p:spPr>
          <a:xfrm>
            <a:off x="3900196" y="857250"/>
            <a:ext cx="6767805" cy="5288514"/>
          </a:xfrm>
          <a:prstGeom prst="rect">
            <a:avLst/>
          </a:prstGeom>
        </p:spPr>
      </p:pic>
    </p:spTree>
    <p:extLst>
      <p:ext uri="{BB962C8B-B14F-4D97-AF65-F5344CB8AC3E}">
        <p14:creationId xmlns:p14="http://schemas.microsoft.com/office/powerpoint/2010/main" val="267557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hlinkClick r:id="rId3"/>
            <a:extLst>
              <a:ext uri="{FF2B5EF4-FFF2-40B4-BE49-F238E27FC236}">
                <a16:creationId xmlns:a16="http://schemas.microsoft.com/office/drawing/2014/main" id="{3C2317B1-6189-44B1-9A32-8D2FD0967458}"/>
              </a:ext>
            </a:extLst>
          </p:cNvPr>
          <p:cNvSpPr txBox="1"/>
          <p:nvPr/>
        </p:nvSpPr>
        <p:spPr>
          <a:xfrm>
            <a:off x="7454153" y="2410496"/>
            <a:ext cx="1082489" cy="219291"/>
          </a:xfrm>
          <a:prstGeom prst="rect">
            <a:avLst/>
          </a:prstGeom>
          <a:noFill/>
        </p:spPr>
        <p:txBody>
          <a:bodyPr wrap="square" rtlCol="0">
            <a:spAutoFit/>
          </a:bodyPr>
          <a:lstStyle/>
          <a:p>
            <a:r>
              <a:rPr lang="en-GB" sz="825">
                <a:solidFill>
                  <a:schemeClr val="bg1"/>
                </a:solidFill>
              </a:rPr>
              <a:t>amazing</a:t>
            </a:r>
          </a:p>
        </p:txBody>
      </p:sp>
      <p:pic>
        <p:nvPicPr>
          <p:cNvPr id="13" name="Picture 12" descr="Graphical user interface&#10;&#10;Description automatically generated">
            <a:extLst>
              <a:ext uri="{FF2B5EF4-FFF2-40B4-BE49-F238E27FC236}">
                <a16:creationId xmlns:a16="http://schemas.microsoft.com/office/drawing/2014/main" id="{A8A8CDA1-0286-04C9-43B7-B481A3FD7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2770" y="253610"/>
            <a:ext cx="8761833" cy="4533062"/>
          </a:xfrm>
          <a:prstGeom prst="rect">
            <a:avLst/>
          </a:prstGeom>
        </p:spPr>
      </p:pic>
      <p:grpSp>
        <p:nvGrpSpPr>
          <p:cNvPr id="2" name="Google Shape;539;p28">
            <a:extLst>
              <a:ext uri="{FF2B5EF4-FFF2-40B4-BE49-F238E27FC236}">
                <a16:creationId xmlns:a16="http://schemas.microsoft.com/office/drawing/2014/main" id="{CC63A3CC-0C9E-27A2-E9FD-3BC855B2FDD7}"/>
              </a:ext>
            </a:extLst>
          </p:cNvPr>
          <p:cNvGrpSpPr/>
          <p:nvPr/>
        </p:nvGrpSpPr>
        <p:grpSpPr>
          <a:xfrm>
            <a:off x="373225" y="366728"/>
            <a:ext cx="2771800" cy="2631697"/>
            <a:chOff x="4001622" y="3119233"/>
            <a:chExt cx="4773243" cy="2690757"/>
          </a:xfrm>
        </p:grpSpPr>
        <p:grpSp>
          <p:nvGrpSpPr>
            <p:cNvPr id="3" name="Google Shape;540;p28">
              <a:extLst>
                <a:ext uri="{FF2B5EF4-FFF2-40B4-BE49-F238E27FC236}">
                  <a16:creationId xmlns:a16="http://schemas.microsoft.com/office/drawing/2014/main" id="{52961B4A-A50F-072B-DD89-5BDD94616938}"/>
                </a:ext>
              </a:extLst>
            </p:cNvPr>
            <p:cNvGrpSpPr/>
            <p:nvPr/>
          </p:nvGrpSpPr>
          <p:grpSpPr>
            <a:xfrm>
              <a:off x="4001622" y="3119233"/>
              <a:ext cx="4773243" cy="2690757"/>
              <a:chOff x="3822836" y="3727146"/>
              <a:chExt cx="4064000" cy="2282408"/>
            </a:xfrm>
          </p:grpSpPr>
          <p:pic>
            <p:nvPicPr>
              <p:cNvPr id="5" name="Google Shape;541;p28" descr="Screen Shot 2016-10-06 at 16.43.36.png">
                <a:extLst>
                  <a:ext uri="{FF2B5EF4-FFF2-40B4-BE49-F238E27FC236}">
                    <a16:creationId xmlns:a16="http://schemas.microsoft.com/office/drawing/2014/main" id="{FF8F5906-BD44-0588-75F8-FC981BF9C0F8}"/>
                  </a:ext>
                </a:extLst>
              </p:cNvPr>
              <p:cNvPicPr preferRelativeResize="0"/>
              <p:nvPr/>
            </p:nvPicPr>
            <p:blipFill rotWithShape="1">
              <a:blip r:embed="rId5">
                <a:alphaModFix/>
              </a:blip>
              <a:srcRect t="7882" r="11302"/>
              <a:stretch/>
            </p:blipFill>
            <p:spPr>
              <a:xfrm>
                <a:off x="4313724" y="3853526"/>
                <a:ext cx="3048000" cy="1978442"/>
              </a:xfrm>
              <a:prstGeom prst="rect">
                <a:avLst/>
              </a:prstGeom>
              <a:noFill/>
              <a:ln>
                <a:noFill/>
              </a:ln>
            </p:spPr>
          </p:pic>
          <p:pic>
            <p:nvPicPr>
              <p:cNvPr id="6" name="Google Shape;542;p28">
                <a:extLst>
                  <a:ext uri="{FF2B5EF4-FFF2-40B4-BE49-F238E27FC236}">
                    <a16:creationId xmlns:a16="http://schemas.microsoft.com/office/drawing/2014/main" id="{F2BDBA65-7597-461A-9455-5F4997917E66}"/>
                  </a:ext>
                </a:extLst>
              </p:cNvPr>
              <p:cNvPicPr preferRelativeResize="0"/>
              <p:nvPr/>
            </p:nvPicPr>
            <p:blipFill rotWithShape="1">
              <a:blip r:embed="rId6">
                <a:alphaModFix/>
              </a:blip>
              <a:srcRect/>
              <a:stretch/>
            </p:blipFill>
            <p:spPr>
              <a:xfrm>
                <a:off x="3822836" y="3727146"/>
                <a:ext cx="4064000" cy="2282408"/>
              </a:xfrm>
              <a:prstGeom prst="rect">
                <a:avLst/>
              </a:prstGeom>
              <a:noFill/>
              <a:ln>
                <a:noFill/>
              </a:ln>
            </p:spPr>
          </p:pic>
        </p:grpSp>
        <p:pic>
          <p:nvPicPr>
            <p:cNvPr id="4" name="Google Shape;543;p28" descr="Screen Clipping">
              <a:extLst>
                <a:ext uri="{FF2B5EF4-FFF2-40B4-BE49-F238E27FC236}">
                  <a16:creationId xmlns:a16="http://schemas.microsoft.com/office/drawing/2014/main" id="{0DB2357C-837F-8F7B-C302-435F8C6E4C5F}"/>
                </a:ext>
              </a:extLst>
            </p:cNvPr>
            <p:cNvPicPr preferRelativeResize="0"/>
            <p:nvPr/>
          </p:nvPicPr>
          <p:blipFill rotWithShape="1">
            <a:blip r:embed="rId7">
              <a:alphaModFix/>
            </a:blip>
            <a:srcRect/>
            <a:stretch/>
          </p:blipFill>
          <p:spPr>
            <a:xfrm>
              <a:off x="4743312" y="3372878"/>
              <a:ext cx="3266640" cy="2022709"/>
            </a:xfrm>
            <a:prstGeom prst="rect">
              <a:avLst/>
            </a:prstGeom>
            <a:noFill/>
            <a:ln>
              <a:noFill/>
            </a:ln>
          </p:spPr>
        </p:pic>
      </p:grpSp>
      <p:sp>
        <p:nvSpPr>
          <p:cNvPr id="8" name="TextBox 7">
            <a:extLst>
              <a:ext uri="{FF2B5EF4-FFF2-40B4-BE49-F238E27FC236}">
                <a16:creationId xmlns:a16="http://schemas.microsoft.com/office/drawing/2014/main" id="{DD2BB871-6C05-5AA4-5EA4-15C07590EEC8}"/>
              </a:ext>
            </a:extLst>
          </p:cNvPr>
          <p:cNvSpPr txBox="1"/>
          <p:nvPr/>
        </p:nvSpPr>
        <p:spPr>
          <a:xfrm>
            <a:off x="3425078" y="4625059"/>
            <a:ext cx="8058150" cy="1384995"/>
          </a:xfrm>
          <a:prstGeom prst="rect">
            <a:avLst/>
          </a:prstGeom>
          <a:noFill/>
        </p:spPr>
        <p:txBody>
          <a:bodyPr wrap="square" rtlCol="0">
            <a:spAutoFit/>
          </a:bodyPr>
          <a:lstStyle/>
          <a:p>
            <a:r>
              <a:rPr lang="en-GB" sz="3200" b="1" dirty="0">
                <a:solidFill>
                  <a:prstClr val="black"/>
                </a:solidFill>
                <a:latin typeface="Calibri" panose="020F0502020204030204"/>
              </a:rPr>
              <a:t>Start looking and applying from Oct/Nov time in Y13 </a:t>
            </a:r>
          </a:p>
          <a:p>
            <a:r>
              <a:rPr lang="en-GB" b="1" dirty="0">
                <a:solidFill>
                  <a:prstClr val="black"/>
                </a:solidFill>
                <a:latin typeface="Calibri" panose="020F0502020204030204"/>
              </a:rPr>
              <a:t>ALPS will deliver a talk on the UCAS Day</a:t>
            </a:r>
          </a:p>
        </p:txBody>
      </p:sp>
      <p:grpSp>
        <p:nvGrpSpPr>
          <p:cNvPr id="10" name="Google Shape;544;p28">
            <a:extLst>
              <a:ext uri="{FF2B5EF4-FFF2-40B4-BE49-F238E27FC236}">
                <a16:creationId xmlns:a16="http://schemas.microsoft.com/office/drawing/2014/main" id="{1D2D0F14-F62C-1ED4-7725-808CED119631}"/>
              </a:ext>
            </a:extLst>
          </p:cNvPr>
          <p:cNvGrpSpPr/>
          <p:nvPr/>
        </p:nvGrpSpPr>
        <p:grpSpPr>
          <a:xfrm>
            <a:off x="415941" y="3200330"/>
            <a:ext cx="2729084" cy="2239603"/>
            <a:chOff x="1935273" y="2605414"/>
            <a:chExt cx="5843391" cy="3404139"/>
          </a:xfrm>
        </p:grpSpPr>
        <p:grpSp>
          <p:nvGrpSpPr>
            <p:cNvPr id="11" name="Google Shape;545;p28">
              <a:extLst>
                <a:ext uri="{FF2B5EF4-FFF2-40B4-BE49-F238E27FC236}">
                  <a16:creationId xmlns:a16="http://schemas.microsoft.com/office/drawing/2014/main" id="{C916DF8F-2F07-FC31-908A-66F8406EBE46}"/>
                </a:ext>
              </a:extLst>
            </p:cNvPr>
            <p:cNvGrpSpPr/>
            <p:nvPr/>
          </p:nvGrpSpPr>
          <p:grpSpPr>
            <a:xfrm>
              <a:off x="1935273" y="2605414"/>
              <a:ext cx="5843391" cy="3404139"/>
              <a:chOff x="3822836" y="3727146"/>
              <a:chExt cx="4064000" cy="2282408"/>
            </a:xfrm>
          </p:grpSpPr>
          <p:pic>
            <p:nvPicPr>
              <p:cNvPr id="14" name="Google Shape;546;p28" descr="Screen Shot 2016-10-06 at 16.43.36.png">
                <a:extLst>
                  <a:ext uri="{FF2B5EF4-FFF2-40B4-BE49-F238E27FC236}">
                    <a16:creationId xmlns:a16="http://schemas.microsoft.com/office/drawing/2014/main" id="{4BA024C5-6860-9B2C-B086-B9679329FDDA}"/>
                  </a:ext>
                </a:extLst>
              </p:cNvPr>
              <p:cNvPicPr preferRelativeResize="0"/>
              <p:nvPr/>
            </p:nvPicPr>
            <p:blipFill rotWithShape="1">
              <a:blip r:embed="rId8">
                <a:alphaModFix/>
              </a:blip>
              <a:srcRect t="7882" r="11302"/>
              <a:stretch/>
            </p:blipFill>
            <p:spPr>
              <a:xfrm>
                <a:off x="4313724" y="3853526"/>
                <a:ext cx="3048000" cy="1978442"/>
              </a:xfrm>
              <a:prstGeom prst="rect">
                <a:avLst/>
              </a:prstGeom>
              <a:noFill/>
              <a:ln>
                <a:noFill/>
              </a:ln>
            </p:spPr>
          </p:pic>
          <p:pic>
            <p:nvPicPr>
              <p:cNvPr id="15" name="Google Shape;547;p28">
                <a:extLst>
                  <a:ext uri="{FF2B5EF4-FFF2-40B4-BE49-F238E27FC236}">
                    <a16:creationId xmlns:a16="http://schemas.microsoft.com/office/drawing/2014/main" id="{E8C2B38B-0537-A1AD-2483-6AE01E45F212}"/>
                  </a:ext>
                </a:extLst>
              </p:cNvPr>
              <p:cNvPicPr preferRelativeResize="0"/>
              <p:nvPr/>
            </p:nvPicPr>
            <p:blipFill rotWithShape="1">
              <a:blip r:embed="rId6">
                <a:alphaModFix/>
              </a:blip>
              <a:srcRect/>
              <a:stretch/>
            </p:blipFill>
            <p:spPr>
              <a:xfrm>
                <a:off x="3822836" y="3727146"/>
                <a:ext cx="4064000" cy="2282408"/>
              </a:xfrm>
              <a:prstGeom prst="rect">
                <a:avLst/>
              </a:prstGeom>
              <a:noFill/>
              <a:ln>
                <a:noFill/>
              </a:ln>
            </p:spPr>
          </p:pic>
        </p:grpSp>
        <p:pic>
          <p:nvPicPr>
            <p:cNvPr id="12" name="Google Shape;548;p28" descr="Screen Clipping">
              <a:extLst>
                <a:ext uri="{FF2B5EF4-FFF2-40B4-BE49-F238E27FC236}">
                  <a16:creationId xmlns:a16="http://schemas.microsoft.com/office/drawing/2014/main" id="{05E78F36-2796-7A60-2890-786A17C3641C}"/>
                </a:ext>
              </a:extLst>
            </p:cNvPr>
            <p:cNvPicPr preferRelativeResize="0"/>
            <p:nvPr/>
          </p:nvPicPr>
          <p:blipFill rotWithShape="1">
            <a:blip r:embed="rId9">
              <a:alphaModFix/>
            </a:blip>
            <a:srcRect r="46300"/>
            <a:stretch/>
          </p:blipFill>
          <p:spPr>
            <a:xfrm>
              <a:off x="2827428" y="2931091"/>
              <a:ext cx="4059080" cy="2555310"/>
            </a:xfrm>
            <a:prstGeom prst="rect">
              <a:avLst/>
            </a:prstGeom>
            <a:noFill/>
            <a:ln>
              <a:noFill/>
            </a:ln>
          </p:spPr>
        </p:pic>
      </p:grpSp>
    </p:spTree>
    <p:extLst>
      <p:ext uri="{BB962C8B-B14F-4D97-AF65-F5344CB8AC3E}">
        <p14:creationId xmlns:p14="http://schemas.microsoft.com/office/powerpoint/2010/main" val="358491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47C70A5-8D8C-45D2-8B69-E8C8FDB1F681}"/>
              </a:ext>
            </a:extLst>
          </p:cNvPr>
          <p:cNvSpPr>
            <a:spLocks noGrp="1"/>
          </p:cNvSpPr>
          <p:nvPr>
            <p:ph type="title"/>
          </p:nvPr>
        </p:nvSpPr>
        <p:spPr>
          <a:xfrm>
            <a:off x="416767" y="80202"/>
            <a:ext cx="9418787" cy="840420"/>
          </a:xfrm>
        </p:spPr>
        <p:txBody>
          <a:bodyPr/>
          <a:lstStyle/>
          <a:p>
            <a:r>
              <a:rPr lang="en-GB" sz="3600" dirty="0"/>
              <a:t>Applying -  key facts</a:t>
            </a:r>
            <a:endParaRPr lang="en-GB" dirty="0"/>
          </a:p>
        </p:txBody>
      </p:sp>
      <p:sp>
        <p:nvSpPr>
          <p:cNvPr id="23" name="Content Placeholder 22">
            <a:extLst>
              <a:ext uri="{FF2B5EF4-FFF2-40B4-BE49-F238E27FC236}">
                <a16:creationId xmlns:a16="http://schemas.microsoft.com/office/drawing/2014/main" id="{4AD60AC7-C7FE-4D01-AACB-2BDE17187952}"/>
              </a:ext>
            </a:extLst>
          </p:cNvPr>
          <p:cNvSpPr>
            <a:spLocks noGrp="1"/>
          </p:cNvSpPr>
          <p:nvPr>
            <p:ph idx="1"/>
          </p:nvPr>
        </p:nvSpPr>
        <p:spPr>
          <a:xfrm>
            <a:off x="217713" y="920622"/>
            <a:ext cx="11657045" cy="3368700"/>
          </a:xfrm>
        </p:spPr>
        <p:txBody>
          <a:bodyPr>
            <a:noAutofit/>
          </a:bodyPr>
          <a:lstStyle/>
          <a:p>
            <a:pPr>
              <a:lnSpc>
                <a:spcPct val="120000"/>
              </a:lnSpc>
              <a:buFont typeface="Arial" panose="020B0604020202020204" pitchFamily="34" charset="0"/>
              <a:buChar char="•"/>
            </a:pPr>
            <a:r>
              <a:rPr lang="en-GB" b="1" dirty="0">
                <a:solidFill>
                  <a:srgbClr val="FF0000"/>
                </a:solidFill>
              </a:rPr>
              <a:t>Register with UCAS </a:t>
            </a:r>
            <a:r>
              <a:rPr lang="en-GB" dirty="0">
                <a:solidFill>
                  <a:schemeClr val="tx1"/>
                </a:solidFill>
              </a:rPr>
              <a:t>via the Hub </a:t>
            </a:r>
          </a:p>
          <a:p>
            <a:pPr>
              <a:lnSpc>
                <a:spcPct val="120000"/>
              </a:lnSpc>
              <a:buFont typeface="Arial" panose="020B0604020202020204" pitchFamily="34" charset="0"/>
              <a:buChar char="•"/>
            </a:pPr>
            <a:r>
              <a:rPr lang="en-GB" dirty="0">
                <a:solidFill>
                  <a:schemeClr val="tx1"/>
                </a:solidFill>
              </a:rPr>
              <a:t>Use your username and password to apply </a:t>
            </a:r>
            <a:r>
              <a:rPr lang="en-GB" b="1" dirty="0">
                <a:solidFill>
                  <a:srgbClr val="FF0000"/>
                </a:solidFill>
              </a:rPr>
              <a:t>online</a:t>
            </a:r>
          </a:p>
          <a:p>
            <a:pPr>
              <a:lnSpc>
                <a:spcPct val="120000"/>
              </a:lnSpc>
              <a:buFont typeface="Arial" panose="020B0604020202020204" pitchFamily="34" charset="0"/>
              <a:buChar char="•"/>
            </a:pPr>
            <a:r>
              <a:rPr lang="en-GB" dirty="0">
                <a:solidFill>
                  <a:schemeClr val="tx1"/>
                </a:solidFill>
              </a:rPr>
              <a:t>Students can add up to </a:t>
            </a:r>
            <a:r>
              <a:rPr lang="en-GB" b="1" dirty="0">
                <a:solidFill>
                  <a:srgbClr val="FF0000"/>
                </a:solidFill>
              </a:rPr>
              <a:t>5</a:t>
            </a:r>
            <a:r>
              <a:rPr lang="en-GB" dirty="0">
                <a:solidFill>
                  <a:srgbClr val="FF0000"/>
                </a:solidFill>
              </a:rPr>
              <a:t> </a:t>
            </a:r>
            <a:r>
              <a:rPr lang="en-GB" b="1" dirty="0">
                <a:solidFill>
                  <a:srgbClr val="FF0000"/>
                </a:solidFill>
              </a:rPr>
              <a:t>choices</a:t>
            </a:r>
            <a:r>
              <a:rPr lang="en-GB" dirty="0">
                <a:solidFill>
                  <a:schemeClr val="tx1"/>
                </a:solidFill>
              </a:rPr>
              <a:t>, unless they’re applying to study medicine, veterinary, medicine/science, dentistry – then it’s </a:t>
            </a:r>
            <a:r>
              <a:rPr lang="en-GB" b="1" dirty="0">
                <a:solidFill>
                  <a:srgbClr val="FF0000"/>
                </a:solidFill>
              </a:rPr>
              <a:t>4 choices</a:t>
            </a:r>
          </a:p>
          <a:p>
            <a:pPr>
              <a:lnSpc>
                <a:spcPct val="120000"/>
              </a:lnSpc>
              <a:buFont typeface="Arial" panose="020B0604020202020204" pitchFamily="34" charset="0"/>
              <a:buChar char="•"/>
            </a:pPr>
            <a:r>
              <a:rPr lang="en-GB" dirty="0">
                <a:solidFill>
                  <a:schemeClr val="tx1"/>
                </a:solidFill>
                <a:latin typeface="+mj-lt"/>
              </a:rPr>
              <a:t>Students</a:t>
            </a:r>
            <a:r>
              <a:rPr lang="en-GB" dirty="0">
                <a:solidFill>
                  <a:schemeClr val="tx1"/>
                </a:solidFill>
              </a:rPr>
              <a:t> </a:t>
            </a:r>
            <a:r>
              <a:rPr lang="en-GB" b="1" dirty="0">
                <a:solidFill>
                  <a:srgbClr val="FF0000"/>
                </a:solidFill>
                <a:cs typeface="Calibri Light" panose="020F0302020204030204" pitchFamily="34" charset="0"/>
              </a:rPr>
              <a:t>can’t</a:t>
            </a:r>
            <a:r>
              <a:rPr lang="en-GB" dirty="0">
                <a:solidFill>
                  <a:schemeClr val="tx1"/>
                </a:solidFill>
                <a:cs typeface="Calibri Light" panose="020F0302020204030204" pitchFamily="34" charset="0"/>
              </a:rPr>
              <a:t> apply to </a:t>
            </a:r>
            <a:r>
              <a:rPr lang="en-GB" b="1" dirty="0">
                <a:solidFill>
                  <a:srgbClr val="FF0000"/>
                </a:solidFill>
                <a:cs typeface="Calibri" panose="020F0502020204030204" pitchFamily="34" charset="0"/>
              </a:rPr>
              <a:t>BOTH</a:t>
            </a:r>
            <a:r>
              <a:rPr lang="en-GB" dirty="0">
                <a:solidFill>
                  <a:srgbClr val="FF0000"/>
                </a:solidFill>
              </a:rPr>
              <a:t> </a:t>
            </a:r>
            <a:r>
              <a:rPr lang="en-GB" dirty="0">
                <a:solidFill>
                  <a:schemeClr val="tx1"/>
                </a:solidFill>
              </a:rPr>
              <a:t>Oxford and Cambridge </a:t>
            </a:r>
          </a:p>
          <a:p>
            <a:pPr>
              <a:lnSpc>
                <a:spcPct val="120000"/>
              </a:lnSpc>
              <a:buFont typeface="Arial" panose="020B0604020202020204" pitchFamily="34" charset="0"/>
              <a:buChar char="•"/>
            </a:pPr>
            <a:r>
              <a:rPr lang="en-GB" dirty="0">
                <a:solidFill>
                  <a:schemeClr val="tx1"/>
                </a:solidFill>
                <a:cs typeface="Arial"/>
              </a:rPr>
              <a:t>Applying </a:t>
            </a:r>
            <a:r>
              <a:rPr lang="en-GB" b="1" dirty="0">
                <a:solidFill>
                  <a:srgbClr val="FF0000"/>
                </a:solidFill>
                <a:cs typeface="Arial"/>
              </a:rPr>
              <a:t>costs</a:t>
            </a:r>
            <a:r>
              <a:rPr lang="en-GB" dirty="0">
                <a:solidFill>
                  <a:schemeClr val="tx1"/>
                </a:solidFill>
                <a:cs typeface="Arial"/>
              </a:rPr>
              <a:t> currently £27.50 </a:t>
            </a:r>
            <a:r>
              <a:rPr lang="en-GB" sz="1600" dirty="0">
                <a:solidFill>
                  <a:schemeClr val="tx1"/>
                </a:solidFill>
                <a:cs typeface="Arial"/>
              </a:rPr>
              <a:t>(billed)</a:t>
            </a:r>
            <a:endParaRPr lang="en-GB" sz="1600" dirty="0">
              <a:solidFill>
                <a:schemeClr val="tx1"/>
              </a:solidFill>
            </a:endParaRPr>
          </a:p>
          <a:p>
            <a:pPr>
              <a:lnSpc>
                <a:spcPct val="120000"/>
              </a:lnSpc>
              <a:buFont typeface="Arial" panose="020B0604020202020204" pitchFamily="34" charset="0"/>
              <a:buChar char="•"/>
            </a:pPr>
            <a:r>
              <a:rPr lang="en-GB" dirty="0">
                <a:solidFill>
                  <a:schemeClr val="tx1"/>
                </a:solidFill>
              </a:rPr>
              <a:t>Apply by the </a:t>
            </a:r>
            <a:r>
              <a:rPr lang="en-GB" b="1" dirty="0">
                <a:solidFill>
                  <a:srgbClr val="FF0000"/>
                </a:solidFill>
              </a:rPr>
              <a:t>equal consideration date </a:t>
            </a:r>
          </a:p>
          <a:p>
            <a:pPr>
              <a:lnSpc>
                <a:spcPct val="120000"/>
              </a:lnSpc>
              <a:buFont typeface="Arial" panose="020B0604020202020204" pitchFamily="34" charset="0"/>
              <a:buChar char="•"/>
            </a:pPr>
            <a:r>
              <a:rPr lang="en-GB" dirty="0">
                <a:solidFill>
                  <a:schemeClr val="tx1"/>
                </a:solidFill>
              </a:rPr>
              <a:t>Providers </a:t>
            </a:r>
            <a:r>
              <a:rPr lang="en-GB" b="1" dirty="0">
                <a:solidFill>
                  <a:srgbClr val="FF0000"/>
                </a:solidFill>
              </a:rPr>
              <a:t>can’t see </a:t>
            </a:r>
            <a:r>
              <a:rPr lang="en-GB" dirty="0">
                <a:solidFill>
                  <a:schemeClr val="tx1"/>
                </a:solidFill>
              </a:rPr>
              <a:t>other choices when you apply</a:t>
            </a:r>
          </a:p>
          <a:p>
            <a:pPr marL="0" indent="0">
              <a:lnSpc>
                <a:spcPct val="120000"/>
              </a:lnSpc>
              <a:buNone/>
            </a:pPr>
            <a:endParaRPr lang="en-GB" b="1" dirty="0">
              <a:solidFill>
                <a:schemeClr val="tx1"/>
              </a:solidFill>
            </a:endParaRPr>
          </a:p>
          <a:p>
            <a:endParaRPr lang="en-GB" dirty="0">
              <a:solidFill>
                <a:schemeClr val="tx1"/>
              </a:solidFill>
            </a:endParaRPr>
          </a:p>
        </p:txBody>
      </p:sp>
    </p:spTree>
    <p:extLst>
      <p:ext uri="{BB962C8B-B14F-4D97-AF65-F5344CB8AC3E}">
        <p14:creationId xmlns:p14="http://schemas.microsoft.com/office/powerpoint/2010/main" val="1650597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6C240-C96D-40C4-83DC-0FDF92F313F2}"/>
              </a:ext>
            </a:extLst>
          </p:cNvPr>
          <p:cNvSpPr>
            <a:spLocks noGrp="1"/>
          </p:cNvSpPr>
          <p:nvPr>
            <p:ph type="title"/>
          </p:nvPr>
        </p:nvSpPr>
        <p:spPr/>
        <p:txBody>
          <a:bodyPr/>
          <a:lstStyle/>
          <a:p>
            <a:r>
              <a:rPr lang="en-GB" b="1" dirty="0"/>
              <a:t>Sources of Further Information</a:t>
            </a:r>
          </a:p>
        </p:txBody>
      </p:sp>
      <p:sp>
        <p:nvSpPr>
          <p:cNvPr id="4" name="Rectangle 1">
            <a:extLst>
              <a:ext uri="{FF2B5EF4-FFF2-40B4-BE49-F238E27FC236}">
                <a16:creationId xmlns:a16="http://schemas.microsoft.com/office/drawing/2014/main" id="{69F78286-011B-4168-8201-672558AAFBCB}"/>
              </a:ext>
            </a:extLst>
          </p:cNvPr>
          <p:cNvSpPr>
            <a:spLocks noGrp="1" noChangeArrowheads="1"/>
          </p:cNvSpPr>
          <p:nvPr>
            <p:ph idx="1"/>
          </p:nvPr>
        </p:nvSpPr>
        <p:spPr bwMode="auto">
          <a:xfrm>
            <a:off x="905610" y="1843265"/>
            <a:ext cx="8280152" cy="39703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lnSpc>
                <a:spcPct val="100000"/>
              </a:lnSpc>
              <a:buNone/>
            </a:pPr>
            <a:r>
              <a:rPr lang="en-US" altLang="en-US" sz="3600" dirty="0">
                <a:solidFill>
                  <a:srgbClr val="002060"/>
                </a:solidFill>
                <a:latin typeface="Cambria" panose="02040503050406030204" pitchFamily="18" charset="0"/>
                <a:cs typeface="Arial" panose="020B0604020202020204" pitchFamily="34" charset="0"/>
                <a:hlinkClick r:id="rId2">
                  <a:extLst>
                    <a:ext uri="{A12FA001-AC4F-418D-AE19-62706E023703}">
                      <ahyp:hlinkClr xmlns:ahyp="http://schemas.microsoft.com/office/drawing/2018/hyperlinkcolor" val="tx"/>
                    </a:ext>
                  </a:extLst>
                </a:hlinkClick>
              </a:rPr>
              <a:t>www.notgoingtouni.co.uk</a:t>
            </a:r>
            <a:endParaRPr lang="en-US" altLang="en-US" sz="3600" dirty="0">
              <a:solidFill>
                <a:srgbClr val="002060"/>
              </a:solidFill>
              <a:latin typeface="Cambria" panose="02040503050406030204" pitchFamily="18" charset="0"/>
            </a:endParaRPr>
          </a:p>
          <a:p>
            <a:pPr marL="0" indent="0">
              <a:lnSpc>
                <a:spcPct val="100000"/>
              </a:lnSpc>
              <a:buNone/>
            </a:pPr>
            <a:r>
              <a:rPr lang="en-US" altLang="en-US" sz="3600" dirty="0">
                <a:solidFill>
                  <a:srgbClr val="002060"/>
                </a:solidFill>
                <a:latin typeface="Cambria" panose="02040503050406030204" pitchFamily="18" charset="0"/>
                <a:cs typeface="Arial" panose="020B0604020202020204" pitchFamily="34" charset="0"/>
                <a:hlinkClick r:id="rId3">
                  <a:extLst>
                    <a:ext uri="{A12FA001-AC4F-418D-AE19-62706E023703}">
                      <ahyp:hlinkClr xmlns:ahyp="http://schemas.microsoft.com/office/drawing/2018/hyperlinkcolor" val="tx"/>
                    </a:ext>
                  </a:extLst>
                </a:hlinkClick>
              </a:rPr>
              <a:t>www.apprenticeshipguide.co.uk</a:t>
            </a:r>
            <a:endParaRPr lang="en-US" altLang="en-US" sz="3600" dirty="0">
              <a:solidFill>
                <a:srgbClr val="002060"/>
              </a:solidFill>
              <a:latin typeface="Cambria" panose="02040503050406030204" pitchFamily="18" charset="0"/>
            </a:endParaRPr>
          </a:p>
          <a:p>
            <a:pPr marL="0" indent="0">
              <a:lnSpc>
                <a:spcPct val="100000"/>
              </a:lnSpc>
              <a:buNone/>
            </a:pPr>
            <a:r>
              <a:rPr lang="en-US" altLang="en-US" sz="3600" dirty="0">
                <a:solidFill>
                  <a:srgbClr val="002060"/>
                </a:solidFill>
                <a:latin typeface="Cambria" panose="02040503050406030204" pitchFamily="18" charset="0"/>
                <a:cs typeface="Arial" panose="020B0604020202020204" pitchFamily="34" charset="0"/>
                <a:hlinkClick r:id="rId4">
                  <a:extLst>
                    <a:ext uri="{A12FA001-AC4F-418D-AE19-62706E023703}">
                      <ahyp:hlinkClr xmlns:ahyp="http://schemas.microsoft.com/office/drawing/2018/hyperlinkcolor" val="tx"/>
                    </a:ext>
                  </a:extLst>
                </a:hlinkClick>
              </a:rPr>
              <a:t>www.allaboutschoolleavers.co.uk</a:t>
            </a:r>
            <a:endParaRPr lang="en-US" altLang="en-US" sz="3600" dirty="0">
              <a:solidFill>
                <a:srgbClr val="002060"/>
              </a:solidFill>
              <a:latin typeface="Cambria" panose="02040503050406030204" pitchFamily="18" charset="0"/>
            </a:endParaRPr>
          </a:p>
          <a:p>
            <a:pPr marL="0" indent="0">
              <a:lnSpc>
                <a:spcPct val="100000"/>
              </a:lnSpc>
              <a:buNone/>
            </a:pPr>
            <a:r>
              <a:rPr lang="en-US" altLang="en-US" sz="3600" dirty="0">
                <a:solidFill>
                  <a:srgbClr val="002060"/>
                </a:solidFill>
                <a:latin typeface="Cambria" panose="02040503050406030204" pitchFamily="18" charset="0"/>
                <a:cs typeface="Arial" panose="020B0604020202020204" pitchFamily="34" charset="0"/>
                <a:hlinkClick r:id="rId5">
                  <a:extLst>
                    <a:ext uri="{A12FA001-AC4F-418D-AE19-62706E023703}">
                      <ahyp:hlinkClr xmlns:ahyp="http://schemas.microsoft.com/office/drawing/2018/hyperlinkcolor" val="tx"/>
                    </a:ext>
                  </a:extLst>
                </a:hlinkClick>
              </a:rPr>
              <a:t>www.getmyfirstjob.co.uk</a:t>
            </a:r>
            <a:endParaRPr lang="en-US" altLang="en-US" sz="3600" dirty="0">
              <a:solidFill>
                <a:srgbClr val="002060"/>
              </a:solidFill>
              <a:latin typeface="Cambria" panose="02040503050406030204" pitchFamily="18" charset="0"/>
            </a:endParaRPr>
          </a:p>
          <a:p>
            <a:pPr marL="0" indent="0">
              <a:lnSpc>
                <a:spcPct val="100000"/>
              </a:lnSpc>
              <a:buNone/>
            </a:pPr>
            <a:r>
              <a:rPr lang="en-US" altLang="en-US" sz="3600" dirty="0">
                <a:solidFill>
                  <a:srgbClr val="002060"/>
                </a:solidFill>
                <a:latin typeface="Cambria" panose="02040503050406030204" pitchFamily="18" charset="0"/>
                <a:cs typeface="Arial" panose="020B0604020202020204" pitchFamily="34" charset="0"/>
                <a:hlinkClick r:id="rId6">
                  <a:extLst>
                    <a:ext uri="{A12FA001-AC4F-418D-AE19-62706E023703}">
                      <ahyp:hlinkClr xmlns:ahyp="http://schemas.microsoft.com/office/drawing/2018/hyperlinkcolor" val="tx"/>
                    </a:ext>
                  </a:extLst>
                </a:hlinkClick>
              </a:rPr>
              <a:t>www.future-talent.com</a:t>
            </a:r>
            <a:endParaRPr lang="en-US" altLang="en-US" sz="3600" dirty="0">
              <a:solidFill>
                <a:srgbClr val="002060"/>
              </a:solidFill>
              <a:latin typeface="Cambria" panose="02040503050406030204" pitchFamily="18" charset="0"/>
            </a:endParaRPr>
          </a:p>
          <a:p>
            <a:pPr marL="0" indent="0">
              <a:lnSpc>
                <a:spcPct val="100000"/>
              </a:lnSpc>
              <a:buNone/>
            </a:pPr>
            <a:r>
              <a:rPr lang="en-US" altLang="en-US" sz="3600" dirty="0">
                <a:solidFill>
                  <a:srgbClr val="002060"/>
                </a:solidFill>
                <a:latin typeface="Cambria" panose="02040503050406030204" pitchFamily="18" charset="0"/>
                <a:cs typeface="Arial" panose="020B0604020202020204" pitchFamily="34" charset="0"/>
                <a:hlinkClick r:id="rId7">
                  <a:extLst>
                    <a:ext uri="{A12FA001-AC4F-418D-AE19-62706E023703}">
                      <ahyp:hlinkClr xmlns:ahyp="http://schemas.microsoft.com/office/drawing/2018/hyperlinkcolor" val="tx"/>
                    </a:ext>
                  </a:extLst>
                </a:hlinkClick>
              </a:rPr>
              <a:t>www.thebigchoice.com</a:t>
            </a:r>
            <a:endParaRPr lang="en-US" altLang="en-US" sz="3600" dirty="0">
              <a:solidFill>
                <a:srgbClr val="002060"/>
              </a:solidFill>
              <a:latin typeface="Cambria" panose="02040503050406030204" pitchFamily="18" charset="0"/>
            </a:endParaRPr>
          </a:p>
          <a:p>
            <a:pPr marL="0" indent="0">
              <a:lnSpc>
                <a:spcPct val="100000"/>
              </a:lnSpc>
              <a:buNone/>
            </a:pPr>
            <a:r>
              <a:rPr lang="en-US" altLang="en-US" sz="3600" dirty="0">
                <a:solidFill>
                  <a:srgbClr val="002060"/>
                </a:solidFill>
                <a:latin typeface="Cambria" panose="02040503050406030204" pitchFamily="18" charset="0"/>
                <a:cs typeface="Arial" panose="020B0604020202020204" pitchFamily="34" charset="0"/>
                <a:hlinkClick r:id="rId8">
                  <a:extLst>
                    <a:ext uri="{A12FA001-AC4F-418D-AE19-62706E023703}">
                      <ahyp:hlinkClr xmlns:ahyp="http://schemas.microsoft.com/office/drawing/2018/hyperlinkcolor" val="tx"/>
                    </a:ext>
                  </a:extLst>
                </a:hlinkClick>
              </a:rPr>
              <a:t>www.studentladder.co.uk</a:t>
            </a:r>
            <a:endParaRPr lang="en-US" altLang="en-US" sz="3600" dirty="0">
              <a:solidFill>
                <a:srgbClr val="002060"/>
              </a:solidFill>
              <a:latin typeface="Cambria" panose="02040503050406030204" pitchFamily="18" charset="0"/>
            </a:endParaRPr>
          </a:p>
        </p:txBody>
      </p:sp>
    </p:spTree>
    <p:extLst>
      <p:ext uri="{BB962C8B-B14F-4D97-AF65-F5344CB8AC3E}">
        <p14:creationId xmlns:p14="http://schemas.microsoft.com/office/powerpoint/2010/main" val="3263600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1F750-1066-4C96-8E6C-9A4FE0A8C772}"/>
              </a:ext>
            </a:extLst>
          </p:cNvPr>
          <p:cNvSpPr>
            <a:spLocks noGrp="1"/>
          </p:cNvSpPr>
          <p:nvPr>
            <p:ph type="title"/>
          </p:nvPr>
        </p:nvSpPr>
        <p:spPr/>
        <p:txBody>
          <a:bodyPr/>
          <a:lstStyle/>
          <a:p>
            <a:r>
              <a:rPr lang="en-US" dirty="0">
                <a:cs typeface="Arial"/>
              </a:rPr>
              <a:t>Closing Points...</a:t>
            </a:r>
            <a:endParaRPr lang="en-US" dirty="0"/>
          </a:p>
        </p:txBody>
      </p:sp>
      <p:sp>
        <p:nvSpPr>
          <p:cNvPr id="3" name="Content Placeholder 2">
            <a:extLst>
              <a:ext uri="{FF2B5EF4-FFF2-40B4-BE49-F238E27FC236}">
                <a16:creationId xmlns:a16="http://schemas.microsoft.com/office/drawing/2014/main" id="{7F338D45-EBAD-4F1E-8DF0-562886E49A1C}"/>
              </a:ext>
            </a:extLst>
          </p:cNvPr>
          <p:cNvSpPr>
            <a:spLocks noGrp="1"/>
          </p:cNvSpPr>
          <p:nvPr>
            <p:ph idx="1"/>
          </p:nvPr>
        </p:nvSpPr>
        <p:spPr>
          <a:xfrm>
            <a:off x="873190" y="1902834"/>
            <a:ext cx="10445620" cy="5689175"/>
          </a:xfrm>
        </p:spPr>
        <p:txBody>
          <a:bodyPr/>
          <a:lstStyle/>
          <a:p>
            <a:r>
              <a:rPr lang="en-US" sz="2000" dirty="0">
                <a:solidFill>
                  <a:schemeClr val="tx1"/>
                </a:solidFill>
                <a:cs typeface="Arial"/>
              </a:rPr>
              <a:t>All Y12 have a scheduled </a:t>
            </a:r>
            <a:r>
              <a:rPr lang="en-US" sz="2000" b="1" dirty="0">
                <a:solidFill>
                  <a:schemeClr val="tx1"/>
                </a:solidFill>
                <a:cs typeface="Arial"/>
              </a:rPr>
              <a:t>one-to-one careers appointment</a:t>
            </a:r>
            <a:r>
              <a:rPr lang="en-US" sz="2000" dirty="0">
                <a:solidFill>
                  <a:schemeClr val="tx1"/>
                </a:solidFill>
                <a:cs typeface="Arial"/>
              </a:rPr>
              <a:t> with myself to talk through their options, these have already been taking place.  HE has also been explored during FR and careers lessons</a:t>
            </a:r>
          </a:p>
          <a:p>
            <a:endParaRPr lang="en-US" sz="2000" dirty="0">
              <a:solidFill>
                <a:schemeClr val="tx1"/>
              </a:solidFill>
              <a:cs typeface="Arial"/>
            </a:endParaRPr>
          </a:p>
          <a:p>
            <a:r>
              <a:rPr lang="en-US" sz="2000" b="1" dirty="0">
                <a:solidFill>
                  <a:schemeClr val="tx1"/>
                </a:solidFill>
                <a:cs typeface="Arial"/>
              </a:rPr>
              <a:t>UCAS Exhibition – 21</a:t>
            </a:r>
            <a:r>
              <a:rPr lang="en-US" sz="2000" b="1" baseline="30000" dirty="0">
                <a:solidFill>
                  <a:schemeClr val="tx1"/>
                </a:solidFill>
                <a:cs typeface="Arial"/>
              </a:rPr>
              <a:t>st</a:t>
            </a:r>
            <a:r>
              <a:rPr lang="en-US" sz="2000" b="1" dirty="0">
                <a:solidFill>
                  <a:schemeClr val="tx1"/>
                </a:solidFill>
                <a:cs typeface="Arial"/>
              </a:rPr>
              <a:t> April 2023</a:t>
            </a:r>
            <a:r>
              <a:rPr lang="en-US" sz="2000" dirty="0">
                <a:solidFill>
                  <a:schemeClr val="tx1"/>
                </a:solidFill>
                <a:cs typeface="Arial"/>
              </a:rPr>
              <a:t>: Y12 will be going to this event in Farmborough, where they will have access to over 100 different university representative and seminars</a:t>
            </a:r>
          </a:p>
          <a:p>
            <a:endParaRPr lang="en-US" sz="2000" dirty="0">
              <a:solidFill>
                <a:schemeClr val="tx1"/>
              </a:solidFill>
              <a:cs typeface="Arial"/>
            </a:endParaRPr>
          </a:p>
          <a:p>
            <a:r>
              <a:rPr lang="en-US" sz="2000" dirty="0">
                <a:solidFill>
                  <a:schemeClr val="tx1"/>
                </a:solidFill>
                <a:cs typeface="Calibri"/>
              </a:rPr>
              <a:t>June 2023 – </a:t>
            </a:r>
            <a:r>
              <a:rPr lang="en-US" sz="2000" b="1" dirty="0">
                <a:solidFill>
                  <a:schemeClr val="tx1"/>
                </a:solidFill>
                <a:cs typeface="Calibri"/>
              </a:rPr>
              <a:t>Y12 UCAS &amp; Beyond Day</a:t>
            </a:r>
          </a:p>
          <a:p>
            <a:pPr marL="0" indent="0">
              <a:buNone/>
            </a:pPr>
            <a:endParaRPr lang="en-US" sz="2000" b="1" dirty="0">
              <a:solidFill>
                <a:schemeClr val="tx1"/>
              </a:solidFill>
              <a:cs typeface="Calibri"/>
            </a:endParaRPr>
          </a:p>
          <a:p>
            <a:r>
              <a:rPr lang="en-US" sz="2000" dirty="0">
                <a:solidFill>
                  <a:schemeClr val="tx1"/>
                </a:solidFill>
                <a:cs typeface="Calibri"/>
              </a:rPr>
              <a:t>Request further meetings to see us if they have any questions, pupils should be proactive </a:t>
            </a:r>
          </a:p>
          <a:p>
            <a:endParaRPr lang="en-US" dirty="0">
              <a:solidFill>
                <a:schemeClr val="tx1"/>
              </a:solidFill>
              <a:cs typeface="Calibri"/>
            </a:endParaRPr>
          </a:p>
          <a:p>
            <a:endParaRPr lang="en-US" dirty="0">
              <a:solidFill>
                <a:schemeClr val="tx1"/>
              </a:solidFill>
              <a:cs typeface="Calibri"/>
            </a:endParaRPr>
          </a:p>
          <a:p>
            <a:endParaRPr lang="en-US" dirty="0">
              <a:solidFill>
                <a:schemeClr val="tx1"/>
              </a:solidFill>
            </a:endParaRPr>
          </a:p>
        </p:txBody>
      </p:sp>
      <p:sp>
        <p:nvSpPr>
          <p:cNvPr id="4" name="Slide Number Placeholder 3">
            <a:extLst>
              <a:ext uri="{FF2B5EF4-FFF2-40B4-BE49-F238E27FC236}">
                <a16:creationId xmlns:a16="http://schemas.microsoft.com/office/drawing/2014/main" id="{00E39BF7-625A-4335-A0F2-CBBFE0D09810}"/>
              </a:ext>
            </a:extLst>
          </p:cNvPr>
          <p:cNvSpPr>
            <a:spLocks noGrp="1"/>
          </p:cNvSpPr>
          <p:nvPr>
            <p:ph type="sldNum" sz="quarter" idx="10"/>
          </p:nvPr>
        </p:nvSpPr>
        <p:spPr>
          <a:xfrm>
            <a:off x="6759575" y="6118239"/>
            <a:ext cx="2133600" cy="365125"/>
          </a:xfrm>
          <a:prstGeom prst="rect">
            <a:avLst/>
          </a:prstGeom>
        </p:spPr>
        <p:txBody>
          <a:bodyPr vert="horz" lIns="91440" tIns="45720" rIns="91440" bIns="45720" rtlCol="0" anchor="ctr"/>
          <a:lstStyle>
            <a:defPPr>
              <a:defRPr lang="en-GB"/>
            </a:defPPr>
            <a:lvl1pPr algn="r" rtl="0" fontAlgn="base">
              <a:spcBef>
                <a:spcPct val="0"/>
              </a:spcBef>
              <a:spcAft>
                <a:spcPct val="0"/>
              </a:spcAft>
              <a:defRPr sz="1100" kern="1200">
                <a:solidFill>
                  <a:srgbClr val="052264"/>
                </a:solidFill>
                <a:latin typeface="+mn-lt"/>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defRPr/>
            </a:pPr>
            <a:fld id="{1519A6FE-6146-4AB6-9048-237B26C7C037}" type="slidenum">
              <a:rPr lang="en-GB" smtClean="0"/>
              <a:pPr>
                <a:defRPr/>
              </a:pPr>
              <a:t>41</a:t>
            </a:fld>
            <a:endParaRPr lang="en-GB" dirty="0"/>
          </a:p>
        </p:txBody>
      </p:sp>
    </p:spTree>
    <p:extLst>
      <p:ext uri="{BB962C8B-B14F-4D97-AF65-F5344CB8AC3E}">
        <p14:creationId xmlns:p14="http://schemas.microsoft.com/office/powerpoint/2010/main" val="3486634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8D88DF24-E0C0-490E-86B5-EED7DCC1860E}"/>
              </a:ext>
            </a:extLst>
          </p:cNvPr>
          <p:cNvSpPr txBox="1">
            <a:spLocks noGrp="1"/>
          </p:cNvSpPr>
          <p:nvPr>
            <p:ph type="title"/>
          </p:nvPr>
        </p:nvSpPr>
        <p:spPr>
          <a:xfrm>
            <a:off x="413194" y="571143"/>
            <a:ext cx="4696629" cy="987423"/>
          </a:xfrm>
        </p:spPr>
        <p:txBody>
          <a:bodyPr/>
          <a:lstStyle/>
          <a:p>
            <a:pPr lvl="0"/>
            <a:r>
              <a:rPr lang="en-US" b="1" dirty="0">
                <a:solidFill>
                  <a:srgbClr val="002060"/>
                </a:solidFill>
                <a:latin typeface="Cambria" panose="02040503050406030204" pitchFamily="18" charset="0"/>
                <a:ea typeface="Cambria" panose="02040503050406030204" pitchFamily="18" charset="0"/>
              </a:rPr>
              <a:t>Making an application</a:t>
            </a:r>
            <a:br>
              <a:rPr lang="en-US" b="1" dirty="0">
                <a:solidFill>
                  <a:srgbClr val="002060"/>
                </a:solidFill>
                <a:latin typeface="Cambria" panose="02040503050406030204" pitchFamily="18" charset="0"/>
                <a:ea typeface="Cambria" panose="02040503050406030204" pitchFamily="18" charset="0"/>
              </a:rPr>
            </a:br>
            <a:r>
              <a:rPr lang="en-US" b="1" dirty="0">
                <a:solidFill>
                  <a:srgbClr val="002060"/>
                </a:solidFill>
                <a:latin typeface="Cambria" panose="02040503050406030204" pitchFamily="18" charset="0"/>
                <a:ea typeface="Cambria" panose="02040503050406030204" pitchFamily="18" charset="0"/>
              </a:rPr>
              <a:t> </a:t>
            </a:r>
            <a:endParaRPr lang="en-GB" b="1" dirty="0">
              <a:solidFill>
                <a:srgbClr val="002060"/>
              </a:solidFill>
              <a:latin typeface="Cambria" panose="02040503050406030204" pitchFamily="18" charset="0"/>
              <a:ea typeface="Cambria" panose="02040503050406030204" pitchFamily="18" charset="0"/>
            </a:endParaRPr>
          </a:p>
        </p:txBody>
      </p:sp>
      <p:sp>
        <p:nvSpPr>
          <p:cNvPr id="4" name="Text Placeholder 8">
            <a:extLst>
              <a:ext uri="{FF2B5EF4-FFF2-40B4-BE49-F238E27FC236}">
                <a16:creationId xmlns:a16="http://schemas.microsoft.com/office/drawing/2014/main" id="{619386CE-A5DF-452B-A6C7-D61E79B0587C}"/>
              </a:ext>
            </a:extLst>
          </p:cNvPr>
          <p:cNvSpPr txBox="1">
            <a:spLocks noGrp="1"/>
          </p:cNvSpPr>
          <p:nvPr>
            <p:ph type="body" idx="2"/>
          </p:nvPr>
        </p:nvSpPr>
        <p:spPr>
          <a:xfrm>
            <a:off x="452182" y="1558566"/>
            <a:ext cx="4362413" cy="4898218"/>
          </a:xfrm>
        </p:spPr>
        <p:txBody>
          <a:bodyPr>
            <a:noAutofit/>
          </a:bodyPr>
          <a:lstStyle/>
          <a:p>
            <a:pPr>
              <a:spcBef>
                <a:spcPts val="300"/>
              </a:spcBef>
              <a:spcAft>
                <a:spcPts val="300"/>
              </a:spcAft>
              <a:tabLst>
                <a:tab pos="1701798" algn="l"/>
                <a:tab pos="2954334" algn="l"/>
              </a:tabLst>
            </a:pPr>
            <a:r>
              <a:rPr lang="en-GB" sz="2800" dirty="0">
                <a:latin typeface="Cambria" panose="02040503050406030204" pitchFamily="18" charset="0"/>
                <a:ea typeface="Cambria" panose="02040503050406030204" pitchFamily="18" charset="0"/>
              </a:rPr>
              <a:t>Profile:</a:t>
            </a:r>
          </a:p>
          <a:p>
            <a:pPr marL="285750" indent="-285750">
              <a:spcBef>
                <a:spcPts val="300"/>
              </a:spcBef>
              <a:spcAft>
                <a:spcPts val="300"/>
              </a:spcAft>
              <a:buClr>
                <a:srgbClr val="FBC651"/>
              </a:buClr>
              <a:buFont typeface="Arial" pitchFamily="34"/>
              <a:buChar char="•"/>
              <a:tabLst>
                <a:tab pos="1701798" algn="l"/>
                <a:tab pos="2954334" algn="l"/>
              </a:tabLst>
            </a:pPr>
            <a:r>
              <a:rPr lang="en-GB" sz="2800" dirty="0">
                <a:latin typeface="Cambria" panose="02040503050406030204" pitchFamily="18" charset="0"/>
                <a:ea typeface="Cambria" panose="02040503050406030204" pitchFamily="18" charset="0"/>
                <a:cs typeface="Calibri"/>
              </a:rPr>
              <a:t>Personal details</a:t>
            </a:r>
          </a:p>
          <a:p>
            <a:pPr marL="285750" indent="-285750">
              <a:spcBef>
                <a:spcPts val="300"/>
              </a:spcBef>
              <a:spcAft>
                <a:spcPts val="300"/>
              </a:spcAft>
              <a:buClr>
                <a:srgbClr val="FBC651"/>
              </a:buClr>
              <a:buFont typeface="Arial" pitchFamily="34"/>
              <a:buChar char="•"/>
              <a:tabLst>
                <a:tab pos="1701798" algn="l"/>
                <a:tab pos="2954334" algn="l"/>
              </a:tabLst>
            </a:pPr>
            <a:r>
              <a:rPr lang="en-GB" sz="2800" dirty="0">
                <a:latin typeface="Cambria" panose="02040503050406030204" pitchFamily="18" charset="0"/>
                <a:ea typeface="Cambria" panose="02040503050406030204" pitchFamily="18" charset="0"/>
                <a:cs typeface="Calibri"/>
              </a:rPr>
              <a:t>Contact and residency details</a:t>
            </a:r>
          </a:p>
          <a:p>
            <a:pPr marL="285750" indent="-285750">
              <a:spcBef>
                <a:spcPts val="300"/>
              </a:spcBef>
              <a:spcAft>
                <a:spcPts val="300"/>
              </a:spcAft>
              <a:buClr>
                <a:srgbClr val="FBC651"/>
              </a:buClr>
              <a:buFont typeface="Arial" pitchFamily="34"/>
              <a:buChar char="•"/>
              <a:tabLst>
                <a:tab pos="1701798" algn="l"/>
                <a:tab pos="2954334" algn="l"/>
              </a:tabLst>
            </a:pPr>
            <a:r>
              <a:rPr lang="en-GB" sz="2800" dirty="0">
                <a:latin typeface="Cambria" panose="02040503050406030204" pitchFamily="18" charset="0"/>
                <a:ea typeface="Cambria" panose="02040503050406030204" pitchFamily="18" charset="0"/>
                <a:cs typeface="Calibri"/>
              </a:rPr>
              <a:t>Nationality details </a:t>
            </a:r>
          </a:p>
          <a:p>
            <a:pPr marL="285750" indent="-285750">
              <a:spcBef>
                <a:spcPts val="300"/>
              </a:spcBef>
              <a:spcAft>
                <a:spcPts val="300"/>
              </a:spcAft>
              <a:buClr>
                <a:srgbClr val="FBC651"/>
              </a:buClr>
              <a:buFont typeface="Arial" pitchFamily="34"/>
              <a:buChar char="•"/>
              <a:tabLst>
                <a:tab pos="1701798" algn="l"/>
                <a:tab pos="2954334" algn="l"/>
              </a:tabLst>
            </a:pPr>
            <a:r>
              <a:rPr lang="en-GB" sz="2800" dirty="0">
                <a:latin typeface="Cambria" panose="02040503050406030204" pitchFamily="18" charset="0"/>
                <a:ea typeface="Cambria" panose="02040503050406030204" pitchFamily="18" charset="0"/>
                <a:cs typeface="Calibri"/>
              </a:rPr>
              <a:t>Supporting information </a:t>
            </a:r>
          </a:p>
          <a:p>
            <a:pPr marL="285750" indent="-285750">
              <a:spcBef>
                <a:spcPts val="300"/>
              </a:spcBef>
              <a:spcAft>
                <a:spcPts val="300"/>
              </a:spcAft>
              <a:buClr>
                <a:srgbClr val="FBC651"/>
              </a:buClr>
              <a:buFont typeface="Arial" pitchFamily="34"/>
              <a:buChar char="•"/>
              <a:tabLst>
                <a:tab pos="1701798" algn="l"/>
                <a:tab pos="2954334" algn="l"/>
              </a:tabLst>
            </a:pPr>
            <a:r>
              <a:rPr lang="en-GB" sz="2800" dirty="0">
                <a:latin typeface="Cambria" panose="02040503050406030204" pitchFamily="18" charset="0"/>
                <a:ea typeface="Cambria" panose="02040503050406030204" pitchFamily="18" charset="0"/>
                <a:cs typeface="Calibri"/>
              </a:rPr>
              <a:t>English language skills</a:t>
            </a:r>
          </a:p>
          <a:p>
            <a:pPr marL="285750" indent="-285750">
              <a:spcBef>
                <a:spcPts val="300"/>
              </a:spcBef>
              <a:spcAft>
                <a:spcPts val="300"/>
              </a:spcAft>
              <a:buClr>
                <a:srgbClr val="FBC651"/>
              </a:buClr>
              <a:buFont typeface="Arial" pitchFamily="34"/>
              <a:buChar char="•"/>
              <a:tabLst>
                <a:tab pos="1701798" algn="l"/>
                <a:tab pos="2954334" algn="l"/>
              </a:tabLst>
            </a:pPr>
            <a:r>
              <a:rPr lang="en-GB" sz="2800" dirty="0">
                <a:latin typeface="Cambria" panose="02040503050406030204" pitchFamily="18" charset="0"/>
                <a:ea typeface="Cambria" panose="02040503050406030204" pitchFamily="18" charset="0"/>
                <a:cs typeface="Calibri"/>
              </a:rPr>
              <a:t>Finance and funding</a:t>
            </a:r>
          </a:p>
          <a:p>
            <a:pPr marL="285750" indent="-285750">
              <a:spcBef>
                <a:spcPts val="300"/>
              </a:spcBef>
              <a:spcAft>
                <a:spcPts val="300"/>
              </a:spcAft>
              <a:buClr>
                <a:srgbClr val="FBC651"/>
              </a:buClr>
              <a:buFont typeface="Arial" pitchFamily="34"/>
              <a:buChar char="•"/>
              <a:tabLst>
                <a:tab pos="1701798" algn="l"/>
                <a:tab pos="2954334" algn="l"/>
              </a:tabLst>
            </a:pPr>
            <a:r>
              <a:rPr lang="en-GB" sz="2800" dirty="0">
                <a:latin typeface="Cambria" panose="02040503050406030204" pitchFamily="18" charset="0"/>
                <a:ea typeface="Cambria" panose="02040503050406030204" pitchFamily="18" charset="0"/>
                <a:cs typeface="Calibri"/>
              </a:rPr>
              <a:t>Diversity and inclusion</a:t>
            </a:r>
          </a:p>
          <a:p>
            <a:pPr marL="285750" indent="-285750">
              <a:spcBef>
                <a:spcPts val="300"/>
              </a:spcBef>
              <a:spcAft>
                <a:spcPts val="300"/>
              </a:spcAft>
              <a:buClr>
                <a:srgbClr val="FBC651"/>
              </a:buClr>
              <a:buFont typeface="Arial" pitchFamily="34"/>
              <a:buChar char="•"/>
              <a:tabLst>
                <a:tab pos="1701798" algn="l"/>
                <a:tab pos="2954334" algn="l"/>
              </a:tabLst>
            </a:pPr>
            <a:r>
              <a:rPr lang="en-GB" sz="2800" dirty="0">
                <a:latin typeface="Cambria" panose="02040503050406030204" pitchFamily="18" charset="0"/>
                <a:ea typeface="Cambria" panose="02040503050406030204" pitchFamily="18" charset="0"/>
                <a:cs typeface="Calibri"/>
              </a:rPr>
              <a:t>More about you</a:t>
            </a:r>
          </a:p>
        </p:txBody>
      </p:sp>
      <p:sp>
        <p:nvSpPr>
          <p:cNvPr id="5" name="Date Placeholder 3">
            <a:extLst>
              <a:ext uri="{FF2B5EF4-FFF2-40B4-BE49-F238E27FC236}">
                <a16:creationId xmlns:a16="http://schemas.microsoft.com/office/drawing/2014/main" id="{D198C95F-DCA7-4931-89B3-F995BA93847E}"/>
              </a:ext>
            </a:extLst>
          </p:cNvPr>
          <p:cNvSpPr txBox="1"/>
          <p:nvPr/>
        </p:nvSpPr>
        <p:spPr>
          <a:xfrm>
            <a:off x="7487846" y="5661022"/>
            <a:ext cx="2342601" cy="235970"/>
          </a:xfrm>
          <a:prstGeom prst="rect">
            <a:avLst/>
          </a:prstGeom>
          <a:noFill/>
          <a:ln cap="flat">
            <a:noFill/>
          </a:ln>
        </p:spPr>
        <p:txBody>
          <a:bodyPr vert="horz" wrap="square" lIns="91440" tIns="45720" rIns="0" bIns="45720" anchor="ctr" anchorCtr="0" compatLnSpc="1">
            <a:noAutofit/>
          </a:bodyPr>
          <a:lstStyle/>
          <a:p>
            <a:pPr algn="r" defTabSz="457200">
              <a:defRPr sz="1800" b="0" i="0" u="none" strike="noStrike" kern="0" cap="none" spc="0" baseline="0">
                <a:solidFill>
                  <a:srgbClr val="000000"/>
                </a:solidFill>
                <a:uFillTx/>
              </a:defRPr>
            </a:pPr>
            <a:endParaRPr lang="en-US" sz="900" dirty="0">
              <a:solidFill>
                <a:srgbClr val="1F2834"/>
              </a:solidFill>
              <a:latin typeface="Calibri"/>
            </a:endParaRPr>
          </a:p>
        </p:txBody>
      </p:sp>
      <p:sp>
        <p:nvSpPr>
          <p:cNvPr id="7" name="Slide Number Placeholder 5">
            <a:extLst>
              <a:ext uri="{FF2B5EF4-FFF2-40B4-BE49-F238E27FC236}">
                <a16:creationId xmlns:a16="http://schemas.microsoft.com/office/drawing/2014/main" id="{2BE88757-F765-4201-9A9D-8A1C5889A4DA}"/>
              </a:ext>
            </a:extLst>
          </p:cNvPr>
          <p:cNvSpPr txBox="1"/>
          <p:nvPr/>
        </p:nvSpPr>
        <p:spPr>
          <a:xfrm>
            <a:off x="9830439" y="5661024"/>
            <a:ext cx="550221" cy="226341"/>
          </a:xfrm>
          <a:prstGeom prst="rect">
            <a:avLst/>
          </a:prstGeom>
          <a:noFill/>
          <a:ln cap="flat">
            <a:noFill/>
          </a:ln>
        </p:spPr>
        <p:txBody>
          <a:bodyPr vert="horz" wrap="square" lIns="91440" tIns="45720" rIns="91440" bIns="45720" anchor="ctr" anchorCtr="0" compatLnSpc="1">
            <a:noAutofit/>
          </a:bodyPr>
          <a:lstStyle/>
          <a:p>
            <a:pPr defTabSz="457200">
              <a:defRPr sz="1800" b="0" i="0" u="none" strike="noStrike" kern="0" cap="none" spc="0" baseline="0">
                <a:solidFill>
                  <a:srgbClr val="000000"/>
                </a:solidFill>
                <a:uFillTx/>
              </a:defRPr>
            </a:pPr>
            <a:r>
              <a:rPr lang="en-US" sz="900" dirty="0">
                <a:solidFill>
                  <a:srgbClr val="1F2834"/>
                </a:solidFill>
                <a:latin typeface="Calibri"/>
              </a:rPr>
              <a:t>|   </a:t>
            </a:r>
            <a:fld id="{364A6DCE-8385-4531-9C1B-7936BCD72F77}" type="slidenum">
              <a:rPr sz="900">
                <a:solidFill>
                  <a:srgbClr val="1F2834"/>
                </a:solidFill>
                <a:latin typeface="Calibri"/>
              </a:rPr>
              <a:pPr defTabSz="457200">
                <a:defRPr sz="1800" b="0" i="0" u="none" strike="noStrike" kern="0" cap="none" spc="0" baseline="0">
                  <a:solidFill>
                    <a:srgbClr val="000000"/>
                  </a:solidFill>
                  <a:uFillTx/>
                </a:defRPr>
              </a:pPr>
              <a:t>5</a:t>
            </a:fld>
            <a:endParaRPr lang="en-US" sz="900" dirty="0">
              <a:solidFill>
                <a:srgbClr val="1F2834"/>
              </a:solidFill>
              <a:latin typeface="Calibri"/>
            </a:endParaRPr>
          </a:p>
        </p:txBody>
      </p:sp>
      <p:sp>
        <p:nvSpPr>
          <p:cNvPr id="9" name="Picture Placeholder 8">
            <a:extLst>
              <a:ext uri="{FF2B5EF4-FFF2-40B4-BE49-F238E27FC236}">
                <a16:creationId xmlns:a16="http://schemas.microsoft.com/office/drawing/2014/main" id="{69B5D44D-6F44-5FF8-6662-E92A46F343C5}"/>
              </a:ext>
            </a:extLst>
          </p:cNvPr>
          <p:cNvSpPr>
            <a:spLocks noGrp="1"/>
          </p:cNvSpPr>
          <p:nvPr>
            <p:ph type="pic" idx="1"/>
          </p:nvPr>
        </p:nvSpPr>
        <p:spPr/>
      </p:sp>
      <p:pic>
        <p:nvPicPr>
          <p:cNvPr id="10" name="Picture 9" descr="Graphical user interface, text, application, chat or text message&#10;&#10;Description automatically generated">
            <a:extLst>
              <a:ext uri="{FF2B5EF4-FFF2-40B4-BE49-F238E27FC236}">
                <a16:creationId xmlns:a16="http://schemas.microsoft.com/office/drawing/2014/main" id="{BB7926D3-DAE6-B14D-030E-31BBF6F68981}"/>
              </a:ext>
            </a:extLst>
          </p:cNvPr>
          <p:cNvPicPr>
            <a:picLocks noChangeAspect="1"/>
          </p:cNvPicPr>
          <p:nvPr/>
        </p:nvPicPr>
        <p:blipFill rotWithShape="1">
          <a:blip r:embed="rId3">
            <a:extLst>
              <a:ext uri="{28A0092B-C50C-407E-A947-70E740481C1C}">
                <a14:useLocalDpi xmlns:a14="http://schemas.microsoft.com/office/drawing/2010/main" val="0"/>
              </a:ext>
            </a:extLst>
          </a:blip>
          <a:srcRect r="24074"/>
          <a:stretch/>
        </p:blipFill>
        <p:spPr>
          <a:xfrm>
            <a:off x="6284688" y="1463931"/>
            <a:ext cx="4003232" cy="2675191"/>
          </a:xfrm>
          <a:prstGeom prst="roundRect">
            <a:avLst/>
          </a:prstGeom>
        </p:spPr>
      </p:pic>
    </p:spTree>
    <p:custDataLst>
      <p:tags r:id="rId1"/>
    </p:custDataLst>
    <p:extLst>
      <p:ext uri="{BB962C8B-B14F-4D97-AF65-F5344CB8AC3E}">
        <p14:creationId xmlns:p14="http://schemas.microsoft.com/office/powerpoint/2010/main" val="1261037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9481-F3F0-4FB5-A9E5-6F79B0ED0ED2}"/>
              </a:ext>
            </a:extLst>
          </p:cNvPr>
          <p:cNvSpPr>
            <a:spLocks noGrp="1"/>
          </p:cNvSpPr>
          <p:nvPr>
            <p:ph type="title"/>
          </p:nvPr>
        </p:nvSpPr>
        <p:spPr>
          <a:xfrm>
            <a:off x="884497" y="476918"/>
            <a:ext cx="3832176" cy="987425"/>
          </a:xfrm>
        </p:spPr>
        <p:txBody>
          <a:bodyPr/>
          <a:lstStyle/>
          <a:p>
            <a:r>
              <a:rPr lang="en-GB" b="1" dirty="0">
                <a:solidFill>
                  <a:srgbClr val="003152"/>
                </a:solidFill>
                <a:latin typeface="Cambria" panose="02040503050406030204" pitchFamily="18" charset="0"/>
                <a:ea typeface="Cambria" panose="02040503050406030204" pitchFamily="18" charset="0"/>
              </a:rPr>
              <a:t>Application </a:t>
            </a:r>
          </a:p>
        </p:txBody>
      </p:sp>
      <p:sp>
        <p:nvSpPr>
          <p:cNvPr id="3" name="Picture Placeholder 2">
            <a:extLst>
              <a:ext uri="{FF2B5EF4-FFF2-40B4-BE49-F238E27FC236}">
                <a16:creationId xmlns:a16="http://schemas.microsoft.com/office/drawing/2014/main" id="{EDF8ECC5-769F-4108-A399-CF8EADB34796}"/>
              </a:ext>
            </a:extLst>
          </p:cNvPr>
          <p:cNvSpPr>
            <a:spLocks noGrp="1"/>
          </p:cNvSpPr>
          <p:nvPr>
            <p:ph type="pic" idx="1"/>
          </p:nvPr>
        </p:nvSpPr>
        <p:spPr/>
      </p:sp>
      <p:sp>
        <p:nvSpPr>
          <p:cNvPr id="5" name="Date Placeholder 4">
            <a:extLst>
              <a:ext uri="{FF2B5EF4-FFF2-40B4-BE49-F238E27FC236}">
                <a16:creationId xmlns:a16="http://schemas.microsoft.com/office/drawing/2014/main" id="{5B702089-1DE2-41CC-9EAA-6843B21A7D9B}"/>
              </a:ext>
            </a:extLst>
          </p:cNvPr>
          <p:cNvSpPr>
            <a:spLocks noGrp="1"/>
          </p:cNvSpPr>
          <p:nvPr>
            <p:ph type="dt" sz="half" idx="10"/>
          </p:nvPr>
        </p:nvSpPr>
        <p:spPr>
          <a:xfrm>
            <a:off x="7487844" y="4803775"/>
            <a:ext cx="2342597" cy="235972"/>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7" name="Slide Number Placeholder 6">
            <a:extLst>
              <a:ext uri="{FF2B5EF4-FFF2-40B4-BE49-F238E27FC236}">
                <a16:creationId xmlns:a16="http://schemas.microsoft.com/office/drawing/2014/main" id="{403635F3-E803-4935-9B04-3D866E9B4B43}"/>
              </a:ext>
            </a:extLst>
          </p:cNvPr>
          <p:cNvSpPr>
            <a:spLocks noGrp="1"/>
          </p:cNvSpPr>
          <p:nvPr>
            <p:ph type="sldNum" sz="quarter" idx="12"/>
          </p:nvPr>
        </p:nvSpPr>
        <p:spPr>
          <a:xfrm>
            <a:off x="9830441" y="4803775"/>
            <a:ext cx="550222"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a:t>
            </a:fld>
            <a:endParaRPr lang="en-US"/>
          </a:p>
        </p:txBody>
      </p:sp>
      <p:sp>
        <p:nvSpPr>
          <p:cNvPr id="8" name="Text Placeholder 8">
            <a:extLst>
              <a:ext uri="{FF2B5EF4-FFF2-40B4-BE49-F238E27FC236}">
                <a16:creationId xmlns:a16="http://schemas.microsoft.com/office/drawing/2014/main" id="{D9F14CA4-DD42-4A9A-9792-C2B7D9FCC1F5}"/>
              </a:ext>
            </a:extLst>
          </p:cNvPr>
          <p:cNvSpPr txBox="1">
            <a:spLocks/>
          </p:cNvSpPr>
          <p:nvPr/>
        </p:nvSpPr>
        <p:spPr>
          <a:xfrm>
            <a:off x="973075" y="1272109"/>
            <a:ext cx="4284659" cy="5016724"/>
          </a:xfrm>
          <a:prstGeom prst="rect">
            <a:avLst/>
          </a:prstGeom>
          <a:ln>
            <a:noFill/>
          </a:ln>
        </p:spPr>
        <p:txBody>
          <a:bodyPr vert="horz" lIns="0" tIns="0" rIns="0" bIns="0" rtlCol="0">
            <a:no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pPr>
              <a:spcBef>
                <a:spcPts val="300"/>
              </a:spcBef>
              <a:spcAft>
                <a:spcPts val="300"/>
              </a:spcAft>
              <a:buClr>
                <a:srgbClr val="FBC651"/>
              </a:buClr>
              <a:tabLst>
                <a:tab pos="1701798" algn="l"/>
                <a:tab pos="2954334" algn="l"/>
              </a:tabLst>
            </a:pPr>
            <a:r>
              <a:rPr lang="en-GB" sz="2800" dirty="0">
                <a:latin typeface="Cambria" panose="02040503050406030204" pitchFamily="18" charset="0"/>
                <a:ea typeface="Cambria" panose="02040503050406030204" pitchFamily="18" charset="0"/>
                <a:cs typeface="Calibri"/>
              </a:rPr>
              <a:t>Experiences:</a:t>
            </a:r>
          </a:p>
          <a:p>
            <a:pPr marL="285750" indent="-285750">
              <a:spcBef>
                <a:spcPts val="300"/>
              </a:spcBef>
              <a:spcAft>
                <a:spcPts val="300"/>
              </a:spcAft>
              <a:buClr>
                <a:srgbClr val="FBC651"/>
              </a:buClr>
              <a:buFont typeface="Arial" pitchFamily="34"/>
              <a:buChar char="•"/>
              <a:tabLst>
                <a:tab pos="1701798" algn="l"/>
                <a:tab pos="2954334" algn="l"/>
              </a:tabLst>
            </a:pPr>
            <a:r>
              <a:rPr lang="en-GB" sz="2800" dirty="0">
                <a:latin typeface="Cambria" panose="02040503050406030204" pitchFamily="18" charset="0"/>
                <a:ea typeface="Cambria" panose="02040503050406030204" pitchFamily="18" charset="0"/>
                <a:cs typeface="Calibri"/>
              </a:rPr>
              <a:t>Education </a:t>
            </a:r>
          </a:p>
          <a:p>
            <a:pPr marL="285750" indent="-285750">
              <a:spcBef>
                <a:spcPts val="300"/>
              </a:spcBef>
              <a:spcAft>
                <a:spcPts val="300"/>
              </a:spcAft>
              <a:buClr>
                <a:srgbClr val="FBC651"/>
              </a:buClr>
              <a:buFont typeface="Arial" pitchFamily="34"/>
              <a:buChar char="•"/>
              <a:tabLst>
                <a:tab pos="1701798" algn="l"/>
                <a:tab pos="2954334" algn="l"/>
              </a:tabLst>
            </a:pPr>
            <a:r>
              <a:rPr lang="en-GB" sz="2800" dirty="0">
                <a:latin typeface="Cambria" panose="02040503050406030204" pitchFamily="18" charset="0"/>
                <a:ea typeface="Cambria" panose="02040503050406030204" pitchFamily="18" charset="0"/>
                <a:cs typeface="Calibri"/>
              </a:rPr>
              <a:t>Employment </a:t>
            </a:r>
          </a:p>
          <a:p>
            <a:pPr marL="285750" indent="-285750">
              <a:spcBef>
                <a:spcPts val="300"/>
              </a:spcBef>
              <a:spcAft>
                <a:spcPts val="300"/>
              </a:spcAft>
              <a:buClr>
                <a:srgbClr val="FBC651"/>
              </a:buClr>
              <a:buFont typeface="Arial" pitchFamily="34"/>
              <a:buChar char="•"/>
              <a:tabLst>
                <a:tab pos="1701798" algn="l"/>
                <a:tab pos="2954334" algn="l"/>
              </a:tabLst>
            </a:pPr>
            <a:r>
              <a:rPr lang="en-GB" sz="2800" dirty="0">
                <a:latin typeface="Cambria" panose="02040503050406030204" pitchFamily="18" charset="0"/>
                <a:ea typeface="Cambria" panose="02040503050406030204" pitchFamily="18" charset="0"/>
                <a:cs typeface="Calibri"/>
              </a:rPr>
              <a:t>Extra activities* </a:t>
            </a:r>
          </a:p>
          <a:p>
            <a:pPr>
              <a:spcBef>
                <a:spcPts val="300"/>
              </a:spcBef>
              <a:spcAft>
                <a:spcPts val="300"/>
              </a:spcAft>
              <a:buClr>
                <a:srgbClr val="FBC651"/>
              </a:buClr>
              <a:tabLst>
                <a:tab pos="1701798" algn="l"/>
                <a:tab pos="2954334" algn="l"/>
              </a:tabLst>
            </a:pPr>
            <a:endParaRPr lang="en-GB" sz="2800" dirty="0">
              <a:latin typeface="Cambria" panose="02040503050406030204" pitchFamily="18" charset="0"/>
              <a:ea typeface="Cambria" panose="02040503050406030204" pitchFamily="18" charset="0"/>
              <a:cs typeface="Calibri"/>
            </a:endParaRPr>
          </a:p>
          <a:p>
            <a:pPr marL="285750" indent="-285750">
              <a:spcBef>
                <a:spcPts val="300"/>
              </a:spcBef>
              <a:spcAft>
                <a:spcPts val="300"/>
              </a:spcAft>
              <a:buClr>
                <a:srgbClr val="FBC651"/>
              </a:buClr>
              <a:buFont typeface="Arial" pitchFamily="34"/>
              <a:buChar char="•"/>
              <a:tabLst>
                <a:tab pos="1701798" algn="l"/>
                <a:tab pos="2954334" algn="l"/>
              </a:tabLst>
            </a:pPr>
            <a:r>
              <a:rPr lang="en-GB" sz="2800" dirty="0">
                <a:latin typeface="Cambria" panose="02040503050406030204" pitchFamily="18" charset="0"/>
                <a:ea typeface="Cambria" panose="02040503050406030204" pitchFamily="18" charset="0"/>
                <a:cs typeface="Calibri"/>
              </a:rPr>
              <a:t>Personal statement </a:t>
            </a:r>
          </a:p>
          <a:p>
            <a:pPr marL="285750" indent="-285750">
              <a:spcBef>
                <a:spcPts val="300"/>
              </a:spcBef>
              <a:spcAft>
                <a:spcPts val="300"/>
              </a:spcAft>
              <a:buClr>
                <a:srgbClr val="FBC651"/>
              </a:buClr>
              <a:buFont typeface="Arial" pitchFamily="34"/>
              <a:buChar char="•"/>
              <a:tabLst>
                <a:tab pos="1701798" algn="l"/>
                <a:tab pos="2954334" algn="l"/>
              </a:tabLst>
            </a:pPr>
            <a:r>
              <a:rPr lang="en-GB" sz="2800" dirty="0">
                <a:latin typeface="Cambria" panose="02040503050406030204" pitchFamily="18" charset="0"/>
                <a:ea typeface="Cambria" panose="02040503050406030204" pitchFamily="18" charset="0"/>
                <a:cs typeface="Calibri"/>
              </a:rPr>
              <a:t>Reference**</a:t>
            </a:r>
          </a:p>
          <a:p>
            <a:pPr marL="285750" indent="-285750">
              <a:spcBef>
                <a:spcPts val="300"/>
              </a:spcBef>
              <a:spcAft>
                <a:spcPts val="300"/>
              </a:spcAft>
              <a:buClr>
                <a:srgbClr val="FBC651"/>
              </a:buClr>
              <a:buFont typeface="Arial" pitchFamily="34"/>
              <a:buChar char="•"/>
              <a:tabLst>
                <a:tab pos="1701798" algn="l"/>
                <a:tab pos="2954334" algn="l"/>
              </a:tabLst>
            </a:pPr>
            <a:r>
              <a:rPr lang="en-GB" sz="2800" dirty="0">
                <a:latin typeface="Cambria" panose="02040503050406030204" pitchFamily="18" charset="0"/>
                <a:ea typeface="Cambria" panose="02040503050406030204" pitchFamily="18" charset="0"/>
                <a:cs typeface="Calibri"/>
              </a:rPr>
              <a:t>Add choices – up to five </a:t>
            </a:r>
          </a:p>
          <a:p>
            <a:pPr>
              <a:spcBef>
                <a:spcPts val="300"/>
              </a:spcBef>
              <a:spcAft>
                <a:spcPts val="300"/>
              </a:spcAft>
              <a:buClr>
                <a:srgbClr val="FBC651"/>
              </a:buClr>
              <a:tabLst>
                <a:tab pos="1701798" algn="l"/>
                <a:tab pos="2954334" algn="l"/>
              </a:tabLst>
            </a:pPr>
            <a:endParaRPr lang="en-GB" sz="1800" dirty="0">
              <a:latin typeface="Cambria" panose="02040503050406030204" pitchFamily="18" charset="0"/>
              <a:ea typeface="Cambria" panose="02040503050406030204" pitchFamily="18" charset="0"/>
              <a:cs typeface="Calibri"/>
            </a:endParaRPr>
          </a:p>
        </p:txBody>
      </p:sp>
      <p:sp>
        <p:nvSpPr>
          <p:cNvPr id="12" name="TextBox 11">
            <a:extLst>
              <a:ext uri="{FF2B5EF4-FFF2-40B4-BE49-F238E27FC236}">
                <a16:creationId xmlns:a16="http://schemas.microsoft.com/office/drawing/2014/main" id="{860E58ED-5E14-4FF8-BE0E-FCC3F2DE84F9}"/>
              </a:ext>
            </a:extLst>
          </p:cNvPr>
          <p:cNvSpPr txBox="1"/>
          <p:nvPr/>
        </p:nvSpPr>
        <p:spPr>
          <a:xfrm>
            <a:off x="514585" y="5918630"/>
            <a:ext cx="4572000" cy="538609"/>
          </a:xfrm>
          <a:prstGeom prst="rect">
            <a:avLst/>
          </a:prstGeom>
          <a:noFill/>
        </p:spPr>
        <p:txBody>
          <a:bodyPr wrap="square">
            <a:spAutoFit/>
          </a:bodyPr>
          <a:lstStyle/>
          <a:p>
            <a:pPr>
              <a:spcBef>
                <a:spcPts val="300"/>
              </a:spcBef>
              <a:spcAft>
                <a:spcPts val="300"/>
              </a:spcAft>
              <a:buClr>
                <a:srgbClr val="FBC651"/>
              </a:buClr>
              <a:tabLst>
                <a:tab pos="1701798" algn="l"/>
                <a:tab pos="2954334" algn="l"/>
              </a:tabLst>
            </a:pPr>
            <a:r>
              <a:rPr lang="en-GB" sz="1200" dirty="0">
                <a:latin typeface="+mj-lt"/>
                <a:ea typeface="MS PGothic"/>
                <a:cs typeface="Calibri"/>
              </a:rPr>
              <a:t>* (for students with a UK home address)</a:t>
            </a:r>
          </a:p>
          <a:p>
            <a:pPr>
              <a:spcBef>
                <a:spcPts val="300"/>
              </a:spcBef>
              <a:spcAft>
                <a:spcPts val="300"/>
              </a:spcAft>
              <a:buClr>
                <a:srgbClr val="FBC651"/>
              </a:buClr>
              <a:tabLst>
                <a:tab pos="1701798" algn="l"/>
                <a:tab pos="2954334" algn="l"/>
              </a:tabLst>
            </a:pPr>
            <a:r>
              <a:rPr lang="en-GB" sz="1200" dirty="0">
                <a:latin typeface="+mj-lt"/>
                <a:ea typeface="MS PGothic"/>
                <a:cs typeface="Calibri"/>
              </a:rPr>
              <a:t>**(not visible for students linked to their school/college)</a:t>
            </a:r>
          </a:p>
        </p:txBody>
      </p:sp>
      <p:pic>
        <p:nvPicPr>
          <p:cNvPr id="15" name="Picture 14">
            <a:extLst>
              <a:ext uri="{FF2B5EF4-FFF2-40B4-BE49-F238E27FC236}">
                <a16:creationId xmlns:a16="http://schemas.microsoft.com/office/drawing/2014/main" id="{D6F60BF6-2FF0-4155-877F-07B625E3E88C}"/>
              </a:ext>
            </a:extLst>
          </p:cNvPr>
          <p:cNvPicPr>
            <a:picLocks noChangeAspect="1"/>
          </p:cNvPicPr>
          <p:nvPr/>
        </p:nvPicPr>
        <p:blipFill rotWithShape="1">
          <a:blip r:embed="rId2"/>
          <a:srcRect t="1943" r="17649" b="4431"/>
          <a:stretch/>
        </p:blipFill>
        <p:spPr>
          <a:xfrm>
            <a:off x="6316919" y="2492375"/>
            <a:ext cx="3827818" cy="2297272"/>
          </a:xfrm>
          <a:prstGeom prst="roundRect">
            <a:avLst>
              <a:gd name="adj" fmla="val 12988"/>
            </a:avLst>
          </a:prstGeom>
        </p:spPr>
      </p:pic>
    </p:spTree>
    <p:extLst>
      <p:ext uri="{BB962C8B-B14F-4D97-AF65-F5344CB8AC3E}">
        <p14:creationId xmlns:p14="http://schemas.microsoft.com/office/powerpoint/2010/main" val="608759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BD4E3F42-BBAE-48D6-96E5-DC156A1BA6F2}"/>
              </a:ext>
            </a:extLst>
          </p:cNvPr>
          <p:cNvSpPr txBox="1">
            <a:spLocks/>
          </p:cNvSpPr>
          <p:nvPr/>
        </p:nvSpPr>
        <p:spPr>
          <a:xfrm>
            <a:off x="1811341" y="1273175"/>
            <a:ext cx="8647254" cy="987423"/>
          </a:xfrm>
          <a:prstGeom prst="rect">
            <a:avLst/>
          </a:prstGeom>
        </p:spPr>
        <p:txBody>
          <a:bodyPr/>
          <a:lst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a:lstStyle>
          <a:p>
            <a:r>
              <a:rPr lang="en-US" dirty="0">
                <a:solidFill>
                  <a:srgbClr val="002060"/>
                </a:solidFill>
                <a:latin typeface="Cambria" panose="02040503050406030204" pitchFamily="18" charset="0"/>
                <a:ea typeface="Cambria" panose="02040503050406030204" pitchFamily="18" charset="0"/>
              </a:rPr>
              <a:t>Completing the UCAS application</a:t>
            </a:r>
          </a:p>
        </p:txBody>
      </p:sp>
      <p:graphicFrame>
        <p:nvGraphicFramePr>
          <p:cNvPr id="7" name="Diagram 6">
            <a:extLst>
              <a:ext uri="{FF2B5EF4-FFF2-40B4-BE49-F238E27FC236}">
                <a16:creationId xmlns:a16="http://schemas.microsoft.com/office/drawing/2014/main" id="{9C78A0A7-60D0-4266-9D1D-293B5DF17019}"/>
              </a:ext>
            </a:extLst>
          </p:cNvPr>
          <p:cNvGraphicFramePr/>
          <p:nvPr>
            <p:extLst>
              <p:ext uri="{D42A27DB-BD31-4B8C-83A1-F6EECF244321}">
                <p14:modId xmlns:p14="http://schemas.microsoft.com/office/powerpoint/2010/main" val="3296773689"/>
              </p:ext>
            </p:extLst>
          </p:nvPr>
        </p:nvGraphicFramePr>
        <p:xfrm>
          <a:off x="559836" y="1704392"/>
          <a:ext cx="11078547" cy="5554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63853A09-4349-4FA2-936E-A205AF5E0D32}"/>
              </a:ext>
            </a:extLst>
          </p:cNvPr>
          <p:cNvSpPr txBox="1"/>
          <p:nvPr/>
        </p:nvSpPr>
        <p:spPr>
          <a:xfrm>
            <a:off x="1811341" y="5661024"/>
            <a:ext cx="4482626" cy="226341"/>
          </a:xfrm>
          <a:prstGeom prst="rect">
            <a:avLst/>
          </a:prstGeom>
          <a:noFill/>
          <a:ln cap="flat">
            <a:noFill/>
          </a:ln>
        </p:spPr>
        <p:txBody>
          <a:bodyPr vert="horz" wrap="square" lIns="91440" tIns="45720" rIns="91440" bIns="45720" anchor="ctr" anchorCtr="0" compatLnSpc="1">
            <a:noAutofit/>
          </a:bodyPr>
          <a:lstStyle/>
          <a:p>
            <a:pPr defTabSz="457200">
              <a:defRPr sz="1800" b="0" i="0" u="none" strike="noStrike" kern="0" cap="none" spc="0" baseline="0">
                <a:solidFill>
                  <a:srgbClr val="000000"/>
                </a:solidFill>
                <a:uFillTx/>
              </a:defRPr>
            </a:pPr>
            <a:r>
              <a:rPr lang="en-US" sz="900" dirty="0">
                <a:solidFill>
                  <a:srgbClr val="FFFFFF"/>
                </a:solidFill>
                <a:latin typeface="Calibri"/>
              </a:rPr>
              <a:t>Security marking: </a:t>
            </a:r>
            <a:r>
              <a:rPr lang="en-US" sz="900" b="1" dirty="0">
                <a:solidFill>
                  <a:srgbClr val="FFFFFF"/>
                </a:solidFill>
                <a:latin typeface="Calibri"/>
              </a:rPr>
              <a:t>PUBLIC</a:t>
            </a:r>
          </a:p>
        </p:txBody>
      </p:sp>
      <p:sp>
        <p:nvSpPr>
          <p:cNvPr id="3" name="Date Placeholder 4">
            <a:extLst>
              <a:ext uri="{FF2B5EF4-FFF2-40B4-BE49-F238E27FC236}">
                <a16:creationId xmlns:a16="http://schemas.microsoft.com/office/drawing/2014/main" id="{815C06A6-8E2B-429D-AF71-D52AD3D43AFD}"/>
              </a:ext>
            </a:extLst>
          </p:cNvPr>
          <p:cNvSpPr txBox="1"/>
          <p:nvPr/>
        </p:nvSpPr>
        <p:spPr>
          <a:xfrm>
            <a:off x="7487846" y="5661022"/>
            <a:ext cx="2342601" cy="235970"/>
          </a:xfrm>
          <a:prstGeom prst="rect">
            <a:avLst/>
          </a:prstGeom>
          <a:noFill/>
          <a:ln cap="flat">
            <a:noFill/>
          </a:ln>
        </p:spPr>
        <p:txBody>
          <a:bodyPr vert="horz" wrap="square" lIns="91440" tIns="45720" rIns="0" bIns="45720" anchor="ctr" anchorCtr="0" compatLnSpc="1">
            <a:noAutofit/>
          </a:bodyPr>
          <a:lstStyle/>
          <a:p>
            <a:pPr algn="r" defTabSz="457200">
              <a:defRPr sz="1800" b="0" i="0" u="none" strike="noStrike" kern="0" cap="none" spc="0" baseline="0">
                <a:solidFill>
                  <a:srgbClr val="000000"/>
                </a:solidFill>
                <a:uFillTx/>
              </a:defRPr>
            </a:pPr>
            <a:fld id="{193DE345-8F43-47DB-BE69-B6858E68CFBF}" type="datetime4">
              <a:rPr lang="en-GB" sz="900">
                <a:solidFill>
                  <a:srgbClr val="FFFFFF"/>
                </a:solidFill>
                <a:latin typeface="Calibri"/>
              </a:rPr>
              <a:pPr algn="r" defTabSz="457200">
                <a:defRPr sz="1800" b="0" i="0" u="none" strike="noStrike" kern="0" cap="none" spc="0" baseline="0">
                  <a:solidFill>
                    <a:srgbClr val="000000"/>
                  </a:solidFill>
                  <a:uFillTx/>
                </a:defRPr>
              </a:pPr>
              <a:t>23 February 2023</a:t>
            </a:fld>
            <a:endParaRPr lang="en-US" sz="900" dirty="0">
              <a:solidFill>
                <a:srgbClr val="FFFFFF"/>
              </a:solidFill>
              <a:latin typeface="Calibri"/>
            </a:endParaRPr>
          </a:p>
        </p:txBody>
      </p:sp>
      <p:sp>
        <p:nvSpPr>
          <p:cNvPr id="4" name="Slide Number Placeholder 6">
            <a:extLst>
              <a:ext uri="{FF2B5EF4-FFF2-40B4-BE49-F238E27FC236}">
                <a16:creationId xmlns:a16="http://schemas.microsoft.com/office/drawing/2014/main" id="{9DE8F7AA-124D-4846-9395-B63174DC1FD8}"/>
              </a:ext>
            </a:extLst>
          </p:cNvPr>
          <p:cNvSpPr txBox="1"/>
          <p:nvPr/>
        </p:nvSpPr>
        <p:spPr>
          <a:xfrm>
            <a:off x="9830439" y="5661024"/>
            <a:ext cx="550221" cy="226341"/>
          </a:xfrm>
          <a:prstGeom prst="rect">
            <a:avLst/>
          </a:prstGeom>
          <a:noFill/>
          <a:ln cap="flat">
            <a:noFill/>
          </a:ln>
        </p:spPr>
        <p:txBody>
          <a:bodyPr vert="horz" wrap="square" lIns="91440" tIns="45720" rIns="91440" bIns="45720" anchor="ctr" anchorCtr="0" compatLnSpc="1">
            <a:noAutofit/>
          </a:bodyPr>
          <a:lstStyle/>
          <a:p>
            <a:pPr defTabSz="457200">
              <a:defRPr sz="1800" b="0" i="0" u="none" strike="noStrike" kern="0" cap="none" spc="0" baseline="0">
                <a:solidFill>
                  <a:srgbClr val="000000"/>
                </a:solidFill>
                <a:uFillTx/>
              </a:defRPr>
            </a:pPr>
            <a:r>
              <a:rPr lang="en-US" sz="900" dirty="0">
                <a:solidFill>
                  <a:srgbClr val="FFFFFF"/>
                </a:solidFill>
                <a:latin typeface="Calibri"/>
              </a:rPr>
              <a:t>|   </a:t>
            </a:r>
            <a:fld id="{A2F8606F-E88B-417C-9A1B-095B832E158D}" type="slidenum">
              <a:rPr sz="900">
                <a:solidFill>
                  <a:srgbClr val="FFFFFF"/>
                </a:solidFill>
                <a:latin typeface="Calibri"/>
              </a:rPr>
              <a:pPr defTabSz="457200">
                <a:defRPr sz="1800" b="0" i="0" u="none" strike="noStrike" kern="0" cap="none" spc="0" baseline="0">
                  <a:solidFill>
                    <a:srgbClr val="000000"/>
                  </a:solidFill>
                  <a:uFillTx/>
                </a:defRPr>
              </a:pPr>
              <a:t>7</a:t>
            </a:fld>
            <a:endParaRPr lang="en-US" sz="900" dirty="0">
              <a:solidFill>
                <a:srgbClr val="FFFFFF"/>
              </a:solidFill>
              <a:latin typeface="Calibri"/>
            </a:endParaRPr>
          </a:p>
        </p:txBody>
      </p:sp>
    </p:spTree>
    <p:custDataLst>
      <p:tags r:id="rId1"/>
    </p:custDataLst>
    <p:extLst>
      <p:ext uri="{BB962C8B-B14F-4D97-AF65-F5344CB8AC3E}">
        <p14:creationId xmlns:p14="http://schemas.microsoft.com/office/powerpoint/2010/main" val="343255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BFB7-3C31-478A-9D78-D74613F50879}"/>
              </a:ext>
            </a:extLst>
          </p:cNvPr>
          <p:cNvSpPr>
            <a:spLocks noGrp="1"/>
          </p:cNvSpPr>
          <p:nvPr>
            <p:ph type="title"/>
          </p:nvPr>
        </p:nvSpPr>
        <p:spPr>
          <a:xfrm>
            <a:off x="1602431" y="439318"/>
            <a:ext cx="8228008" cy="1069793"/>
          </a:xfrm>
        </p:spPr>
        <p:txBody>
          <a:bodyPr>
            <a:normAutofit/>
          </a:bodyPr>
          <a:lstStyle/>
          <a:p>
            <a:r>
              <a:rPr lang="en-GB" dirty="0"/>
              <a:t>Decisions</a:t>
            </a:r>
          </a:p>
        </p:txBody>
      </p:sp>
      <p:sp>
        <p:nvSpPr>
          <p:cNvPr id="21" name="TextBox 20">
            <a:extLst>
              <a:ext uri="{FF2B5EF4-FFF2-40B4-BE49-F238E27FC236}">
                <a16:creationId xmlns:a16="http://schemas.microsoft.com/office/drawing/2014/main" id="{1BE39405-4F52-41CC-9E43-D96DD6BAFA68}"/>
              </a:ext>
            </a:extLst>
          </p:cNvPr>
          <p:cNvSpPr txBox="1"/>
          <p:nvPr/>
        </p:nvSpPr>
        <p:spPr>
          <a:xfrm>
            <a:off x="2771059" y="2646852"/>
            <a:ext cx="2059835" cy="338554"/>
          </a:xfrm>
          <a:prstGeom prst="rect">
            <a:avLst/>
          </a:prstGeom>
          <a:noFill/>
        </p:spPr>
        <p:txBody>
          <a:bodyPr wrap="square" rtlCol="0">
            <a:spAutoFit/>
          </a:bodyPr>
          <a:lstStyle/>
          <a:p>
            <a:pPr>
              <a:defRPr/>
            </a:pPr>
            <a:r>
              <a:rPr lang="en-US" sz="1600" b="1" dirty="0">
                <a:solidFill>
                  <a:prstClr val="black"/>
                </a:solidFill>
                <a:latin typeface="Calibri" panose="020F0502020204030204"/>
              </a:rPr>
              <a:t>personal statement </a:t>
            </a:r>
            <a:endParaRPr lang="en-US" sz="1600" dirty="0">
              <a:solidFill>
                <a:prstClr val="black"/>
              </a:solidFill>
              <a:latin typeface="Calibri" panose="020F0502020204030204"/>
              <a:cs typeface="FS Albert Pro"/>
            </a:endParaRPr>
          </a:p>
        </p:txBody>
      </p:sp>
      <p:grpSp>
        <p:nvGrpSpPr>
          <p:cNvPr id="22" name="Group 21">
            <a:extLst>
              <a:ext uri="{FF2B5EF4-FFF2-40B4-BE49-F238E27FC236}">
                <a16:creationId xmlns:a16="http://schemas.microsoft.com/office/drawing/2014/main" id="{DC62D83F-7BAE-42AF-A688-70F454D570F7}"/>
              </a:ext>
            </a:extLst>
          </p:cNvPr>
          <p:cNvGrpSpPr/>
          <p:nvPr/>
        </p:nvGrpSpPr>
        <p:grpSpPr>
          <a:xfrm>
            <a:off x="2170549" y="2581290"/>
            <a:ext cx="500456" cy="500456"/>
            <a:chOff x="2351913" y="2214831"/>
            <a:chExt cx="500456" cy="500456"/>
          </a:xfrm>
          <a:solidFill>
            <a:srgbClr val="5DB88D"/>
          </a:solidFill>
        </p:grpSpPr>
        <p:sp>
          <p:nvSpPr>
            <p:cNvPr id="23" name="Oval 22">
              <a:extLst>
                <a:ext uri="{FF2B5EF4-FFF2-40B4-BE49-F238E27FC236}">
                  <a16:creationId xmlns:a16="http://schemas.microsoft.com/office/drawing/2014/main" id="{0FA92F5A-75BE-451C-BAA6-4B51E7B77788}"/>
                </a:ext>
              </a:extLst>
            </p:cNvPr>
            <p:cNvSpPr/>
            <p:nvPr/>
          </p:nvSpPr>
          <p:spPr>
            <a:xfrm>
              <a:off x="2351913"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prstClr val="black"/>
                </a:solidFill>
                <a:latin typeface="Calibri" panose="020F0502020204030204"/>
              </a:endParaRPr>
            </a:p>
          </p:txBody>
        </p:sp>
        <p:pic>
          <p:nvPicPr>
            <p:cNvPr id="24" name="Picture 23">
              <a:extLst>
                <a:ext uri="{FF2B5EF4-FFF2-40B4-BE49-F238E27FC236}">
                  <a16:creationId xmlns:a16="http://schemas.microsoft.com/office/drawing/2014/main" id="{6922777B-CBBA-4BAA-9149-85D0B6556E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sp>
        <p:nvSpPr>
          <p:cNvPr id="25" name="TextBox 24">
            <a:extLst>
              <a:ext uri="{FF2B5EF4-FFF2-40B4-BE49-F238E27FC236}">
                <a16:creationId xmlns:a16="http://schemas.microsoft.com/office/drawing/2014/main" id="{93FC40E9-0B5B-450E-A77F-69F6F80BD841}"/>
              </a:ext>
            </a:extLst>
          </p:cNvPr>
          <p:cNvSpPr txBox="1"/>
          <p:nvPr/>
        </p:nvSpPr>
        <p:spPr>
          <a:xfrm>
            <a:off x="2771059" y="3449689"/>
            <a:ext cx="1956625" cy="338554"/>
          </a:xfrm>
          <a:prstGeom prst="rect">
            <a:avLst/>
          </a:prstGeom>
          <a:noFill/>
        </p:spPr>
        <p:txBody>
          <a:bodyPr wrap="square" rtlCol="0">
            <a:spAutoFit/>
          </a:bodyPr>
          <a:lstStyle/>
          <a:p>
            <a:pPr>
              <a:defRPr/>
            </a:pPr>
            <a:r>
              <a:rPr lang="en-US" sz="1600" b="1" dirty="0">
                <a:solidFill>
                  <a:prstClr val="black"/>
                </a:solidFill>
                <a:latin typeface="Calibri" panose="020F0502020204030204"/>
              </a:rPr>
              <a:t>qualifications</a:t>
            </a:r>
            <a:endParaRPr lang="en-US" sz="1600" dirty="0">
              <a:solidFill>
                <a:prstClr val="black"/>
              </a:solidFill>
              <a:latin typeface="Calibri" panose="020F0502020204030204"/>
              <a:cs typeface="FS Albert Pro"/>
            </a:endParaRPr>
          </a:p>
        </p:txBody>
      </p:sp>
      <p:grpSp>
        <p:nvGrpSpPr>
          <p:cNvPr id="26" name="Group 25">
            <a:extLst>
              <a:ext uri="{FF2B5EF4-FFF2-40B4-BE49-F238E27FC236}">
                <a16:creationId xmlns:a16="http://schemas.microsoft.com/office/drawing/2014/main" id="{D38D4F06-5973-49D3-AEBF-F73D75628A79}"/>
              </a:ext>
            </a:extLst>
          </p:cNvPr>
          <p:cNvGrpSpPr/>
          <p:nvPr/>
        </p:nvGrpSpPr>
        <p:grpSpPr>
          <a:xfrm>
            <a:off x="2170549" y="3377381"/>
            <a:ext cx="500456" cy="500456"/>
            <a:chOff x="2351913" y="3010922"/>
            <a:chExt cx="500456" cy="500456"/>
          </a:xfrm>
          <a:solidFill>
            <a:srgbClr val="5DB88D"/>
          </a:solidFill>
        </p:grpSpPr>
        <p:sp>
          <p:nvSpPr>
            <p:cNvPr id="27" name="Oval 26">
              <a:extLst>
                <a:ext uri="{FF2B5EF4-FFF2-40B4-BE49-F238E27FC236}">
                  <a16:creationId xmlns:a16="http://schemas.microsoft.com/office/drawing/2014/main" id="{97E1999B-66F5-4DCB-866C-A1031C708368}"/>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prstClr val="black"/>
                </a:solidFill>
                <a:latin typeface="Calibri" panose="020F0502020204030204"/>
              </a:endParaRPr>
            </a:p>
          </p:txBody>
        </p:sp>
        <p:pic>
          <p:nvPicPr>
            <p:cNvPr id="28" name="Picture 27">
              <a:extLst>
                <a:ext uri="{FF2B5EF4-FFF2-40B4-BE49-F238E27FC236}">
                  <a16:creationId xmlns:a16="http://schemas.microsoft.com/office/drawing/2014/main" id="{477B0957-8A87-4819-BF9F-00D40C699A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29" name="TextBox 28">
            <a:extLst>
              <a:ext uri="{FF2B5EF4-FFF2-40B4-BE49-F238E27FC236}">
                <a16:creationId xmlns:a16="http://schemas.microsoft.com/office/drawing/2014/main" id="{0A103307-BC1C-4DED-9332-9BE3DE06220E}"/>
              </a:ext>
            </a:extLst>
          </p:cNvPr>
          <p:cNvSpPr txBox="1"/>
          <p:nvPr/>
        </p:nvSpPr>
        <p:spPr>
          <a:xfrm>
            <a:off x="2771059" y="4236202"/>
            <a:ext cx="2701873" cy="338554"/>
          </a:xfrm>
          <a:prstGeom prst="rect">
            <a:avLst/>
          </a:prstGeom>
          <a:noFill/>
        </p:spPr>
        <p:txBody>
          <a:bodyPr wrap="square" rtlCol="0">
            <a:spAutoFit/>
          </a:bodyPr>
          <a:lstStyle/>
          <a:p>
            <a:pPr>
              <a:defRPr/>
            </a:pPr>
            <a:r>
              <a:rPr lang="en-US" sz="1600" b="1">
                <a:solidFill>
                  <a:prstClr val="black"/>
                </a:solidFill>
                <a:latin typeface="Calibri" panose="020F0502020204030204"/>
              </a:rPr>
              <a:t>reference </a:t>
            </a:r>
          </a:p>
        </p:txBody>
      </p:sp>
      <p:grpSp>
        <p:nvGrpSpPr>
          <p:cNvPr id="30" name="Group 29">
            <a:extLst>
              <a:ext uri="{FF2B5EF4-FFF2-40B4-BE49-F238E27FC236}">
                <a16:creationId xmlns:a16="http://schemas.microsoft.com/office/drawing/2014/main" id="{DA07ECA2-6F4A-4C77-8864-323ABC50F12D}"/>
              </a:ext>
            </a:extLst>
          </p:cNvPr>
          <p:cNvGrpSpPr/>
          <p:nvPr/>
        </p:nvGrpSpPr>
        <p:grpSpPr>
          <a:xfrm>
            <a:off x="2170549" y="4167902"/>
            <a:ext cx="500456" cy="500456"/>
            <a:chOff x="2764076" y="3801443"/>
            <a:chExt cx="500456" cy="500456"/>
          </a:xfrm>
          <a:solidFill>
            <a:srgbClr val="5DB88D"/>
          </a:solidFill>
        </p:grpSpPr>
        <p:sp>
          <p:nvSpPr>
            <p:cNvPr id="31" name="Oval 30">
              <a:extLst>
                <a:ext uri="{FF2B5EF4-FFF2-40B4-BE49-F238E27FC236}">
                  <a16:creationId xmlns:a16="http://schemas.microsoft.com/office/drawing/2014/main" id="{5838F29A-69FB-429D-8697-58131177EA3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prstClr val="black"/>
                </a:solidFill>
                <a:latin typeface="Calibri" panose="020F0502020204030204"/>
              </a:endParaRPr>
            </a:p>
          </p:txBody>
        </p:sp>
        <p:pic>
          <p:nvPicPr>
            <p:cNvPr id="32" name="Picture 31">
              <a:extLst>
                <a:ext uri="{FF2B5EF4-FFF2-40B4-BE49-F238E27FC236}">
                  <a16:creationId xmlns:a16="http://schemas.microsoft.com/office/drawing/2014/main" id="{756379FC-BFE3-4E80-B5D7-AA88EB4C25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33" name="TextBox 32">
            <a:extLst>
              <a:ext uri="{FF2B5EF4-FFF2-40B4-BE49-F238E27FC236}">
                <a16:creationId xmlns:a16="http://schemas.microsoft.com/office/drawing/2014/main" id="{68C31B2F-F45B-4DCE-A824-D507C4049472}"/>
              </a:ext>
            </a:extLst>
          </p:cNvPr>
          <p:cNvSpPr txBox="1"/>
          <p:nvPr/>
        </p:nvSpPr>
        <p:spPr>
          <a:xfrm>
            <a:off x="2022498" y="1921413"/>
            <a:ext cx="3914246" cy="338554"/>
          </a:xfrm>
          <a:prstGeom prst="rect">
            <a:avLst/>
          </a:prstGeom>
          <a:noFill/>
        </p:spPr>
        <p:txBody>
          <a:bodyPr wrap="square" numCol="1" spcCol="144000" rtlCol="0">
            <a:spAutoFit/>
          </a:bodyPr>
          <a:lstStyle/>
          <a:p>
            <a:pPr>
              <a:buClr>
                <a:srgbClr val="44546A"/>
              </a:buClr>
              <a:defRPr/>
            </a:pPr>
            <a:r>
              <a:rPr lang="en-GB" sz="1600" dirty="0">
                <a:solidFill>
                  <a:prstClr val="black"/>
                </a:solidFill>
                <a:latin typeface="Calibri" panose="020F0502020204030204"/>
              </a:rPr>
              <a:t>Universities and colleges will review the:</a:t>
            </a:r>
          </a:p>
        </p:txBody>
      </p:sp>
      <p:sp>
        <p:nvSpPr>
          <p:cNvPr id="34" name="TextBox 33">
            <a:extLst>
              <a:ext uri="{FF2B5EF4-FFF2-40B4-BE49-F238E27FC236}">
                <a16:creationId xmlns:a16="http://schemas.microsoft.com/office/drawing/2014/main" id="{6679D98B-84D2-4149-8B34-966FD9B4E9D3}"/>
              </a:ext>
            </a:extLst>
          </p:cNvPr>
          <p:cNvSpPr txBox="1"/>
          <p:nvPr/>
        </p:nvSpPr>
        <p:spPr>
          <a:xfrm>
            <a:off x="7174765" y="2656439"/>
            <a:ext cx="2059835" cy="338554"/>
          </a:xfrm>
          <a:prstGeom prst="rect">
            <a:avLst/>
          </a:prstGeom>
          <a:noFill/>
        </p:spPr>
        <p:txBody>
          <a:bodyPr wrap="square" lIns="91440" tIns="45720" rIns="91440" bIns="45720" rtlCol="0" anchor="t">
            <a:spAutoFit/>
          </a:bodyPr>
          <a:lstStyle/>
          <a:p>
            <a:pPr>
              <a:defRPr/>
            </a:pPr>
            <a:r>
              <a:rPr lang="en-US" sz="1600" b="1" dirty="0">
                <a:latin typeface="Calibri" panose="020F0502020204030204"/>
              </a:rPr>
              <a:t>admissions test</a:t>
            </a:r>
            <a:endParaRPr lang="en-US" sz="1600" dirty="0">
              <a:latin typeface="Calibri" panose="020F0502020204030204"/>
              <a:cs typeface="FS Albert Pro"/>
            </a:endParaRPr>
          </a:p>
        </p:txBody>
      </p:sp>
      <p:sp>
        <p:nvSpPr>
          <p:cNvPr id="35" name="TextBox 34">
            <a:extLst>
              <a:ext uri="{FF2B5EF4-FFF2-40B4-BE49-F238E27FC236}">
                <a16:creationId xmlns:a16="http://schemas.microsoft.com/office/drawing/2014/main" id="{C86AF07F-8E52-46F6-BE63-6EB2FB608E3B}"/>
              </a:ext>
            </a:extLst>
          </p:cNvPr>
          <p:cNvSpPr txBox="1"/>
          <p:nvPr/>
        </p:nvSpPr>
        <p:spPr>
          <a:xfrm>
            <a:off x="7353219" y="3466498"/>
            <a:ext cx="1956625" cy="338554"/>
          </a:xfrm>
          <a:prstGeom prst="rect">
            <a:avLst/>
          </a:prstGeom>
          <a:noFill/>
        </p:spPr>
        <p:txBody>
          <a:bodyPr wrap="square" lIns="91440" tIns="45720" rIns="91440" bIns="45720" rtlCol="0" anchor="t">
            <a:spAutoFit/>
          </a:bodyPr>
          <a:lstStyle/>
          <a:p>
            <a:pPr>
              <a:defRPr/>
            </a:pPr>
            <a:r>
              <a:rPr lang="en-US" sz="1600" b="1" dirty="0">
                <a:latin typeface="Calibri" panose="020F0502020204030204"/>
              </a:rPr>
              <a:t>interview </a:t>
            </a:r>
            <a:endParaRPr lang="en-US" sz="1600" b="1" dirty="0">
              <a:solidFill>
                <a:prstClr val="black"/>
              </a:solidFill>
              <a:latin typeface="Calibri" panose="020F0502020204030204"/>
            </a:endParaRPr>
          </a:p>
        </p:txBody>
      </p:sp>
      <p:sp>
        <p:nvSpPr>
          <p:cNvPr id="36" name="TextBox 35">
            <a:extLst>
              <a:ext uri="{FF2B5EF4-FFF2-40B4-BE49-F238E27FC236}">
                <a16:creationId xmlns:a16="http://schemas.microsoft.com/office/drawing/2014/main" id="{BFA1F16C-83D4-438F-8E86-78BECE90AE29}"/>
              </a:ext>
            </a:extLst>
          </p:cNvPr>
          <p:cNvSpPr txBox="1"/>
          <p:nvPr/>
        </p:nvSpPr>
        <p:spPr>
          <a:xfrm>
            <a:off x="7174765" y="4243051"/>
            <a:ext cx="2701873" cy="338554"/>
          </a:xfrm>
          <a:prstGeom prst="rect">
            <a:avLst/>
          </a:prstGeom>
          <a:noFill/>
        </p:spPr>
        <p:txBody>
          <a:bodyPr wrap="square" lIns="91440" tIns="45720" rIns="91440" bIns="45720" rtlCol="0" anchor="t">
            <a:spAutoFit/>
          </a:bodyPr>
          <a:lstStyle/>
          <a:p>
            <a:pPr>
              <a:defRPr/>
            </a:pPr>
            <a:r>
              <a:rPr lang="en-US" sz="1600" b="1" dirty="0">
                <a:latin typeface="Calibri" panose="020F0502020204030204"/>
              </a:rPr>
              <a:t>portfolio/audition</a:t>
            </a:r>
            <a:endParaRPr lang="en-US" sz="1600" dirty="0">
              <a:latin typeface="Calibri" panose="020F0502020204030204"/>
              <a:cs typeface="FS Albert Pro"/>
            </a:endParaRPr>
          </a:p>
        </p:txBody>
      </p:sp>
      <p:grpSp>
        <p:nvGrpSpPr>
          <p:cNvPr id="37" name="Group 36">
            <a:extLst>
              <a:ext uri="{FF2B5EF4-FFF2-40B4-BE49-F238E27FC236}">
                <a16:creationId xmlns:a16="http://schemas.microsoft.com/office/drawing/2014/main" id="{5F1E03F5-1BB5-4BBF-8204-A3C863B74B2F}"/>
              </a:ext>
            </a:extLst>
          </p:cNvPr>
          <p:cNvGrpSpPr/>
          <p:nvPr/>
        </p:nvGrpSpPr>
        <p:grpSpPr>
          <a:xfrm>
            <a:off x="6574255" y="2585725"/>
            <a:ext cx="500456" cy="500456"/>
            <a:chOff x="2351913" y="2214831"/>
            <a:chExt cx="500456" cy="500456"/>
          </a:xfrm>
          <a:solidFill>
            <a:schemeClr val="accent4"/>
          </a:solidFill>
        </p:grpSpPr>
        <p:sp>
          <p:nvSpPr>
            <p:cNvPr id="38" name="Oval 37">
              <a:extLst>
                <a:ext uri="{FF2B5EF4-FFF2-40B4-BE49-F238E27FC236}">
                  <a16:creationId xmlns:a16="http://schemas.microsoft.com/office/drawing/2014/main" id="{C94FC4A8-AF43-4879-897A-00B4B60AAC74}"/>
                </a:ext>
              </a:extLst>
            </p:cNvPr>
            <p:cNvSpPr/>
            <p:nvPr/>
          </p:nvSpPr>
          <p:spPr>
            <a:xfrm>
              <a:off x="2351913" y="2214831"/>
              <a:ext cx="500456" cy="500456"/>
            </a:xfrm>
            <a:prstGeom prst="ellipse">
              <a:avLst/>
            </a:prstGeom>
            <a:solidFill>
              <a:srgbClr val="FBC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dirty="0">
                <a:solidFill>
                  <a:prstClr val="black"/>
                </a:solidFill>
                <a:latin typeface="Calibri" panose="020F0502020204030204"/>
              </a:endParaRPr>
            </a:p>
          </p:txBody>
        </p:sp>
        <p:pic>
          <p:nvPicPr>
            <p:cNvPr id="39" name="Picture 38">
              <a:extLst>
                <a:ext uri="{FF2B5EF4-FFF2-40B4-BE49-F238E27FC236}">
                  <a16:creationId xmlns:a16="http://schemas.microsoft.com/office/drawing/2014/main" id="{3E336AA6-40BE-4E27-8A66-8AF39007FB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grpSp>
        <p:nvGrpSpPr>
          <p:cNvPr id="40" name="Group 39">
            <a:extLst>
              <a:ext uri="{FF2B5EF4-FFF2-40B4-BE49-F238E27FC236}">
                <a16:creationId xmlns:a16="http://schemas.microsoft.com/office/drawing/2014/main" id="{4F98C151-0C9F-43A7-AC2C-675BC48C2E31}"/>
              </a:ext>
            </a:extLst>
          </p:cNvPr>
          <p:cNvGrpSpPr/>
          <p:nvPr/>
        </p:nvGrpSpPr>
        <p:grpSpPr>
          <a:xfrm>
            <a:off x="6574255" y="3381816"/>
            <a:ext cx="500456" cy="500456"/>
            <a:chOff x="2351913" y="3010922"/>
            <a:chExt cx="500456" cy="500456"/>
          </a:xfrm>
          <a:solidFill>
            <a:srgbClr val="FBC651"/>
          </a:solidFill>
        </p:grpSpPr>
        <p:sp>
          <p:nvSpPr>
            <p:cNvPr id="41" name="Oval 40">
              <a:extLst>
                <a:ext uri="{FF2B5EF4-FFF2-40B4-BE49-F238E27FC236}">
                  <a16:creationId xmlns:a16="http://schemas.microsoft.com/office/drawing/2014/main" id="{ED2C700B-B417-4585-84BB-23ADA298A5C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prstClr val="black"/>
                </a:solidFill>
                <a:latin typeface="Calibri" panose="020F0502020204030204"/>
              </a:endParaRPr>
            </a:p>
          </p:txBody>
        </p:sp>
        <p:pic>
          <p:nvPicPr>
            <p:cNvPr id="42" name="Picture 41">
              <a:extLst>
                <a:ext uri="{FF2B5EF4-FFF2-40B4-BE49-F238E27FC236}">
                  <a16:creationId xmlns:a16="http://schemas.microsoft.com/office/drawing/2014/main" id="{44C5EE6E-1B02-4AE8-9893-90A82AFEAB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43" name="Group 42">
            <a:extLst>
              <a:ext uri="{FF2B5EF4-FFF2-40B4-BE49-F238E27FC236}">
                <a16:creationId xmlns:a16="http://schemas.microsoft.com/office/drawing/2014/main" id="{E04A3F4D-DF25-49AF-B22D-450346082E6E}"/>
              </a:ext>
            </a:extLst>
          </p:cNvPr>
          <p:cNvGrpSpPr/>
          <p:nvPr/>
        </p:nvGrpSpPr>
        <p:grpSpPr>
          <a:xfrm>
            <a:off x="6574255" y="4172337"/>
            <a:ext cx="500456" cy="500456"/>
            <a:chOff x="2764076" y="3801443"/>
            <a:chExt cx="500456" cy="500456"/>
          </a:xfrm>
          <a:solidFill>
            <a:srgbClr val="FBC651"/>
          </a:solidFill>
        </p:grpSpPr>
        <p:sp>
          <p:nvSpPr>
            <p:cNvPr id="44" name="Oval 43">
              <a:extLst>
                <a:ext uri="{FF2B5EF4-FFF2-40B4-BE49-F238E27FC236}">
                  <a16:creationId xmlns:a16="http://schemas.microsoft.com/office/drawing/2014/main" id="{B7ECF8AE-4A77-4847-8AD3-BC2CCE3503C3}"/>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prstClr val="black"/>
                </a:solidFill>
                <a:latin typeface="Calibri" panose="020F0502020204030204"/>
              </a:endParaRPr>
            </a:p>
          </p:txBody>
        </p:sp>
        <p:pic>
          <p:nvPicPr>
            <p:cNvPr id="45" name="Picture 44">
              <a:extLst>
                <a:ext uri="{FF2B5EF4-FFF2-40B4-BE49-F238E27FC236}">
                  <a16:creationId xmlns:a16="http://schemas.microsoft.com/office/drawing/2014/main" id="{F4AA6DCD-CA8A-441E-8CF1-2D3C9D7EDB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46" name="TextBox 45">
            <a:extLst>
              <a:ext uri="{FF2B5EF4-FFF2-40B4-BE49-F238E27FC236}">
                <a16:creationId xmlns:a16="http://schemas.microsoft.com/office/drawing/2014/main" id="{9237B052-6B6A-4D74-B0BD-DC91DEC992F6}"/>
              </a:ext>
            </a:extLst>
          </p:cNvPr>
          <p:cNvSpPr txBox="1"/>
          <p:nvPr/>
        </p:nvSpPr>
        <p:spPr>
          <a:xfrm>
            <a:off x="6403309" y="1921413"/>
            <a:ext cx="3109914" cy="338554"/>
          </a:xfrm>
          <a:prstGeom prst="rect">
            <a:avLst/>
          </a:prstGeom>
          <a:noFill/>
        </p:spPr>
        <p:txBody>
          <a:bodyPr wrap="square" numCol="1" spcCol="144000" rtlCol="0">
            <a:spAutoFit/>
          </a:bodyPr>
          <a:lstStyle/>
          <a:p>
            <a:pPr>
              <a:buClr>
                <a:srgbClr val="44546A"/>
              </a:buClr>
              <a:defRPr/>
            </a:pPr>
            <a:r>
              <a:rPr lang="en-GB" sz="1600" dirty="0">
                <a:solidFill>
                  <a:prstClr val="black"/>
                </a:solidFill>
                <a:latin typeface="Calibri" panose="020F0502020204030204"/>
              </a:rPr>
              <a:t>They may also ask for:</a:t>
            </a:r>
          </a:p>
        </p:txBody>
      </p:sp>
      <p:sp>
        <p:nvSpPr>
          <p:cNvPr id="3" name="Footer Placeholder 5">
            <a:extLst>
              <a:ext uri="{FF2B5EF4-FFF2-40B4-BE49-F238E27FC236}">
                <a16:creationId xmlns:a16="http://schemas.microsoft.com/office/drawing/2014/main" id="{9FFFA42F-6A4C-4A38-8F98-790264DA767B}"/>
              </a:ext>
            </a:extLst>
          </p:cNvPr>
          <p:cNvSpPr txBox="1"/>
          <p:nvPr/>
        </p:nvSpPr>
        <p:spPr>
          <a:xfrm>
            <a:off x="1811341" y="5661024"/>
            <a:ext cx="4482626" cy="226341"/>
          </a:xfrm>
          <a:prstGeom prst="rect">
            <a:avLst/>
          </a:prstGeom>
          <a:noFill/>
          <a:ln cap="flat">
            <a:noFill/>
          </a:ln>
        </p:spPr>
        <p:txBody>
          <a:bodyPr vert="horz" wrap="square" lIns="91440" tIns="45720" rIns="91440" bIns="45720" anchor="ctr" anchorCtr="0" compatLnSpc="1">
            <a:noAutofit/>
          </a:bodyPr>
          <a:lstStyle/>
          <a:p>
            <a:pPr defTabSz="457200">
              <a:defRPr sz="1800" b="0" i="0" u="none" strike="noStrike" kern="0" cap="none" spc="0" baseline="0">
                <a:solidFill>
                  <a:srgbClr val="000000"/>
                </a:solidFill>
                <a:uFillTx/>
              </a:defRPr>
            </a:pPr>
            <a:r>
              <a:rPr lang="en-US" sz="900" kern="0" dirty="0">
                <a:solidFill>
                  <a:srgbClr val="FFFFFF"/>
                </a:solidFill>
                <a:latin typeface="Calibri"/>
              </a:rPr>
              <a:t>Security marking: PUBLIC</a:t>
            </a:r>
          </a:p>
        </p:txBody>
      </p:sp>
      <p:sp>
        <p:nvSpPr>
          <p:cNvPr id="4" name="Date Placeholder 4">
            <a:extLst>
              <a:ext uri="{FF2B5EF4-FFF2-40B4-BE49-F238E27FC236}">
                <a16:creationId xmlns:a16="http://schemas.microsoft.com/office/drawing/2014/main" id="{2E6038E7-83F7-4867-BA89-9E93D8B2C63B}"/>
              </a:ext>
            </a:extLst>
          </p:cNvPr>
          <p:cNvSpPr txBox="1"/>
          <p:nvPr/>
        </p:nvSpPr>
        <p:spPr>
          <a:xfrm>
            <a:off x="7487846" y="5661022"/>
            <a:ext cx="2342601" cy="235970"/>
          </a:xfrm>
          <a:prstGeom prst="rect">
            <a:avLst/>
          </a:prstGeom>
          <a:noFill/>
          <a:ln cap="flat">
            <a:noFill/>
          </a:ln>
        </p:spPr>
        <p:txBody>
          <a:bodyPr vert="horz" wrap="square" lIns="91440" tIns="45720" rIns="0" bIns="45720" anchor="ctr" anchorCtr="0" compatLnSpc="1">
            <a:noAutofit/>
          </a:bodyPr>
          <a:lstStyle/>
          <a:p>
            <a:pPr algn="r" defTabSz="457200">
              <a:defRPr sz="1800" b="0" i="0" u="none" strike="noStrike" kern="0" cap="none" spc="0" baseline="0">
                <a:solidFill>
                  <a:srgbClr val="000000"/>
                </a:solidFill>
                <a:uFillTx/>
              </a:defRPr>
            </a:pPr>
            <a:fld id="{193DE345-8F43-47DB-BE69-B6858E68CFBF}" type="datetime4">
              <a:rPr lang="en-GB" sz="900">
                <a:solidFill>
                  <a:srgbClr val="FFFFFF"/>
                </a:solidFill>
                <a:latin typeface="Calibri"/>
              </a:rPr>
              <a:pPr algn="r" defTabSz="457200">
                <a:defRPr sz="1800" b="0" i="0" u="none" strike="noStrike" kern="0" cap="none" spc="0" baseline="0">
                  <a:solidFill>
                    <a:srgbClr val="000000"/>
                  </a:solidFill>
                  <a:uFillTx/>
                </a:defRPr>
              </a:pPr>
              <a:t>23 February 2023</a:t>
            </a:fld>
            <a:endParaRPr lang="en-US" sz="900" dirty="0">
              <a:solidFill>
                <a:srgbClr val="FFFFFF"/>
              </a:solidFill>
              <a:latin typeface="Calibri"/>
            </a:endParaRPr>
          </a:p>
        </p:txBody>
      </p:sp>
      <p:sp>
        <p:nvSpPr>
          <p:cNvPr id="5" name="Slide Number Placeholder 6">
            <a:extLst>
              <a:ext uri="{FF2B5EF4-FFF2-40B4-BE49-F238E27FC236}">
                <a16:creationId xmlns:a16="http://schemas.microsoft.com/office/drawing/2014/main" id="{AB819C1B-3594-4CEC-B09F-EA86445D0EC0}"/>
              </a:ext>
            </a:extLst>
          </p:cNvPr>
          <p:cNvSpPr txBox="1"/>
          <p:nvPr/>
        </p:nvSpPr>
        <p:spPr>
          <a:xfrm>
            <a:off x="9830439" y="5661024"/>
            <a:ext cx="550221" cy="226341"/>
          </a:xfrm>
          <a:prstGeom prst="rect">
            <a:avLst/>
          </a:prstGeom>
          <a:noFill/>
          <a:ln cap="flat">
            <a:noFill/>
          </a:ln>
        </p:spPr>
        <p:txBody>
          <a:bodyPr vert="horz" wrap="square" lIns="91440" tIns="45720" rIns="91440" bIns="45720" anchor="ctr" anchorCtr="0" compatLnSpc="1">
            <a:noAutofit/>
          </a:bodyPr>
          <a:lstStyle/>
          <a:p>
            <a:pPr defTabSz="457200">
              <a:defRPr sz="1800" b="0" i="0" u="none" strike="noStrike" kern="0" cap="none" spc="0" baseline="0">
                <a:solidFill>
                  <a:srgbClr val="000000"/>
                </a:solidFill>
                <a:uFillTx/>
              </a:defRPr>
            </a:pPr>
            <a:r>
              <a:rPr lang="en-US" sz="900" dirty="0">
                <a:solidFill>
                  <a:srgbClr val="FFFFFF"/>
                </a:solidFill>
                <a:latin typeface="Calibri"/>
              </a:rPr>
              <a:t>|   </a:t>
            </a:r>
            <a:fld id="{A2F8606F-E88B-417C-9A1B-095B832E158D}" type="slidenum">
              <a:rPr sz="900" kern="0">
                <a:solidFill>
                  <a:srgbClr val="FFFFFF"/>
                </a:solidFill>
                <a:latin typeface="Calibri"/>
              </a:rPr>
              <a:pPr defTabSz="457200">
                <a:defRPr sz="1800" b="0" i="0" u="none" strike="noStrike" kern="0" cap="none" spc="0" baseline="0">
                  <a:solidFill>
                    <a:srgbClr val="000000"/>
                  </a:solidFill>
                  <a:uFillTx/>
                </a:defRPr>
              </a:pPr>
              <a:t>8</a:t>
            </a:fld>
            <a:endParaRPr lang="en-US" sz="900" kern="0" dirty="0">
              <a:solidFill>
                <a:srgbClr val="FFFFFF"/>
              </a:solidFill>
              <a:latin typeface="Calibri"/>
            </a:endParaRPr>
          </a:p>
        </p:txBody>
      </p:sp>
    </p:spTree>
    <p:custDataLst>
      <p:tags r:id="rId1"/>
    </p:custDataLst>
    <p:extLst>
      <p:ext uri="{BB962C8B-B14F-4D97-AF65-F5344CB8AC3E}">
        <p14:creationId xmlns:p14="http://schemas.microsoft.com/office/powerpoint/2010/main" val="137368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95BD6C-E2BF-43A4-98CD-3A2AAF9AEC59}"/>
              </a:ext>
            </a:extLst>
          </p:cNvPr>
          <p:cNvSpPr txBox="1"/>
          <p:nvPr/>
        </p:nvSpPr>
        <p:spPr>
          <a:xfrm>
            <a:off x="7487846" y="5661022"/>
            <a:ext cx="2342601" cy="235970"/>
          </a:xfrm>
          <a:prstGeom prst="rect">
            <a:avLst/>
          </a:prstGeom>
          <a:noFill/>
          <a:ln cap="flat">
            <a:noFill/>
          </a:ln>
        </p:spPr>
        <p:txBody>
          <a:bodyPr vert="horz" wrap="square" lIns="91440" tIns="45720" rIns="0" bIns="45720" anchor="ctr" anchorCtr="0" compatLnSpc="1">
            <a:noAutofit/>
          </a:bodyPr>
          <a:lstStyle/>
          <a:p>
            <a:pPr algn="r" defTabSz="457200">
              <a:defRPr sz="1800" b="0" i="0" u="none" strike="noStrike" kern="0" cap="none" spc="0" baseline="0">
                <a:solidFill>
                  <a:srgbClr val="000000"/>
                </a:solidFill>
                <a:uFillTx/>
              </a:defRPr>
            </a:pPr>
            <a:endParaRPr lang="en-US" sz="900" dirty="0">
              <a:solidFill>
                <a:srgbClr val="FFFFFF"/>
              </a:solidFill>
              <a:latin typeface="Calibri"/>
            </a:endParaRPr>
          </a:p>
        </p:txBody>
      </p:sp>
      <p:sp>
        <p:nvSpPr>
          <p:cNvPr id="3" name="Slide Number Placeholder 5">
            <a:extLst>
              <a:ext uri="{FF2B5EF4-FFF2-40B4-BE49-F238E27FC236}">
                <a16:creationId xmlns:a16="http://schemas.microsoft.com/office/drawing/2014/main" id="{7534AA59-6076-4224-ADAE-09F92E9053A1}"/>
              </a:ext>
            </a:extLst>
          </p:cNvPr>
          <p:cNvSpPr txBox="1"/>
          <p:nvPr/>
        </p:nvSpPr>
        <p:spPr>
          <a:xfrm>
            <a:off x="9830439" y="5661024"/>
            <a:ext cx="550221" cy="226341"/>
          </a:xfrm>
          <a:prstGeom prst="rect">
            <a:avLst/>
          </a:prstGeom>
          <a:noFill/>
          <a:ln cap="flat">
            <a:noFill/>
          </a:ln>
        </p:spPr>
        <p:txBody>
          <a:bodyPr vert="horz" wrap="square" lIns="91440" tIns="45720" rIns="91440" bIns="45720" anchor="ctr" anchorCtr="0" compatLnSpc="1">
            <a:noAutofit/>
          </a:bodyPr>
          <a:lstStyle/>
          <a:p>
            <a:pPr defTabSz="457200">
              <a:defRPr sz="1800" b="0" i="0" u="none" strike="noStrike" kern="0" cap="none" spc="0" baseline="0">
                <a:solidFill>
                  <a:srgbClr val="000000"/>
                </a:solidFill>
                <a:uFillTx/>
              </a:defRPr>
            </a:pPr>
            <a:r>
              <a:rPr lang="en-US" sz="900" dirty="0">
                <a:solidFill>
                  <a:srgbClr val="FFFFFF"/>
                </a:solidFill>
                <a:latin typeface="Calibri"/>
              </a:rPr>
              <a:t>|   </a:t>
            </a:r>
            <a:fld id="{C884E0B3-1093-4C09-9D80-966417F41A13}" type="slidenum">
              <a:rPr sz="900" kern="0">
                <a:solidFill>
                  <a:srgbClr val="1F2834"/>
                </a:solidFill>
                <a:latin typeface="Calibri"/>
              </a:rPr>
              <a:pPr defTabSz="457200">
                <a:defRPr sz="1800" b="0" i="0" u="none" strike="noStrike" kern="0" cap="none" spc="0" baseline="0">
                  <a:solidFill>
                    <a:srgbClr val="000000"/>
                  </a:solidFill>
                  <a:uFillTx/>
                </a:defRPr>
              </a:pPr>
              <a:t>9</a:t>
            </a:fld>
            <a:endParaRPr lang="en-US" sz="900" kern="0" dirty="0">
              <a:solidFill>
                <a:srgbClr val="1F2834"/>
              </a:solidFill>
              <a:latin typeface="Calibri"/>
            </a:endParaRPr>
          </a:p>
        </p:txBody>
      </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sz="quarter" idx="12"/>
          </p:nvPr>
        </p:nvSpPr>
        <p:spPr>
          <a:xfrm>
            <a:off x="4948665" y="970634"/>
            <a:ext cx="6848047" cy="5698449"/>
          </a:xfrm>
        </p:spPr>
        <p:txBody>
          <a:bodyPr>
            <a:noAutofit/>
          </a:bodyPr>
          <a:lstStyle/>
          <a:p>
            <a:pPr>
              <a:spcBef>
                <a:spcPts val="600"/>
              </a:spcBef>
              <a:spcAft>
                <a:spcPts val="600"/>
              </a:spcAft>
              <a:buNone/>
            </a:pPr>
            <a:r>
              <a:rPr lang="en-US" sz="3200" dirty="0"/>
              <a:t>Head to UCAS Hub to:  </a:t>
            </a:r>
          </a:p>
          <a:p>
            <a:pPr>
              <a:spcBef>
                <a:spcPts val="300"/>
              </a:spcBef>
              <a:spcAft>
                <a:spcPts val="300"/>
              </a:spcAft>
              <a:buClr>
                <a:srgbClr val="FBC652"/>
              </a:buClr>
            </a:pPr>
            <a:r>
              <a:rPr lang="en-GB" sz="3200" dirty="0"/>
              <a:t>follow its progress 24/7</a:t>
            </a:r>
          </a:p>
          <a:p>
            <a:pPr>
              <a:spcBef>
                <a:spcPts val="300"/>
              </a:spcBef>
              <a:spcAft>
                <a:spcPts val="300"/>
              </a:spcAft>
              <a:buClr>
                <a:srgbClr val="FBC652"/>
              </a:buClr>
            </a:pPr>
            <a:r>
              <a:rPr lang="en-GB" sz="3200" dirty="0"/>
              <a:t>see choices and personal information</a:t>
            </a:r>
          </a:p>
          <a:p>
            <a:pPr>
              <a:spcBef>
                <a:spcPts val="300"/>
              </a:spcBef>
              <a:spcAft>
                <a:spcPts val="300"/>
              </a:spcAft>
              <a:buClr>
                <a:srgbClr val="FBC652"/>
              </a:buClr>
            </a:pPr>
            <a:r>
              <a:rPr lang="en-GB" sz="3200" dirty="0"/>
              <a:t>view offers</a:t>
            </a:r>
          </a:p>
          <a:p>
            <a:pPr>
              <a:spcBef>
                <a:spcPts val="300"/>
              </a:spcBef>
              <a:spcAft>
                <a:spcPts val="300"/>
              </a:spcAft>
              <a:buClr>
                <a:srgbClr val="FBC652"/>
              </a:buClr>
            </a:pPr>
            <a:r>
              <a:rPr lang="en-GB" sz="3200" dirty="0"/>
              <a:t>reply to offers online</a:t>
            </a:r>
          </a:p>
          <a:p>
            <a:pPr>
              <a:spcBef>
                <a:spcPts val="300"/>
              </a:spcBef>
              <a:spcAft>
                <a:spcPts val="300"/>
              </a:spcAft>
              <a:buClr>
                <a:srgbClr val="836CD8"/>
              </a:buClr>
              <a:buFont typeface="Arial" pitchFamily="34"/>
              <a:buChar char="•"/>
            </a:pPr>
            <a:endParaRPr lang="en-GB" sz="3200" dirty="0"/>
          </a:p>
          <a:p>
            <a:pPr marL="358773" indent="-358773">
              <a:spcBef>
                <a:spcPts val="300"/>
              </a:spcBef>
              <a:spcAft>
                <a:spcPts val="300"/>
              </a:spcAft>
              <a:buNone/>
            </a:pPr>
            <a:r>
              <a:rPr lang="en-GB" sz="3200" dirty="0"/>
              <a:t>One of three decisions will be made:</a:t>
            </a:r>
          </a:p>
          <a:p>
            <a:pPr>
              <a:spcBef>
                <a:spcPts val="300"/>
              </a:spcBef>
              <a:spcAft>
                <a:spcPts val="300"/>
              </a:spcAft>
              <a:buClr>
                <a:srgbClr val="FBC652"/>
              </a:buClr>
            </a:pPr>
            <a:r>
              <a:rPr lang="en-GB" sz="3200" dirty="0"/>
              <a:t>unconditional offer</a:t>
            </a:r>
          </a:p>
          <a:p>
            <a:pPr>
              <a:spcBef>
                <a:spcPts val="300"/>
              </a:spcBef>
              <a:spcAft>
                <a:spcPts val="300"/>
              </a:spcAft>
              <a:buClr>
                <a:srgbClr val="FBC652"/>
              </a:buClr>
            </a:pPr>
            <a:r>
              <a:rPr lang="en-GB" sz="3200" dirty="0"/>
              <a:t>conditional offer</a:t>
            </a:r>
          </a:p>
          <a:p>
            <a:pPr>
              <a:spcBef>
                <a:spcPts val="300"/>
              </a:spcBef>
              <a:spcAft>
                <a:spcPts val="300"/>
              </a:spcAft>
              <a:buClr>
                <a:srgbClr val="FBC652"/>
              </a:buClr>
            </a:pPr>
            <a:r>
              <a:rPr lang="en-GB" sz="3200" dirty="0"/>
              <a:t>unsuccessful</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idx="4294967295"/>
          </p:nvPr>
        </p:nvSpPr>
        <p:spPr bwMode="auto">
          <a:xfrm>
            <a:off x="395288" y="188916"/>
            <a:ext cx="10235389" cy="111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200" b="1" kern="1200">
                <a:solidFill>
                  <a:srgbClr val="052264"/>
                </a:solidFill>
                <a:latin typeface="+mn-lt"/>
                <a:ea typeface="+mj-ea"/>
                <a:cs typeface="Arial" pitchFamily="34" charset="0"/>
              </a:defRPr>
            </a:lvl1pPr>
            <a:lvl2pPr algn="l" rtl="0" eaLnBrk="0" fontAlgn="base" hangingPunct="0">
              <a:spcBef>
                <a:spcPct val="0"/>
              </a:spcBef>
              <a:spcAft>
                <a:spcPct val="0"/>
              </a:spcAft>
              <a:defRPr sz="3200" b="1">
                <a:solidFill>
                  <a:srgbClr val="052264"/>
                </a:solidFill>
                <a:latin typeface="Calibri" pitchFamily="34" charset="0"/>
                <a:cs typeface="Arial" charset="0"/>
              </a:defRPr>
            </a:lvl2pPr>
            <a:lvl3pPr algn="l" rtl="0" eaLnBrk="0" fontAlgn="base" hangingPunct="0">
              <a:spcBef>
                <a:spcPct val="0"/>
              </a:spcBef>
              <a:spcAft>
                <a:spcPct val="0"/>
              </a:spcAft>
              <a:defRPr sz="3200" b="1">
                <a:solidFill>
                  <a:srgbClr val="052264"/>
                </a:solidFill>
                <a:latin typeface="Calibri" pitchFamily="34" charset="0"/>
                <a:cs typeface="Arial" charset="0"/>
              </a:defRPr>
            </a:lvl3pPr>
            <a:lvl4pPr algn="l" rtl="0" eaLnBrk="0" fontAlgn="base" hangingPunct="0">
              <a:spcBef>
                <a:spcPct val="0"/>
              </a:spcBef>
              <a:spcAft>
                <a:spcPct val="0"/>
              </a:spcAft>
              <a:defRPr sz="3200" b="1">
                <a:solidFill>
                  <a:srgbClr val="052264"/>
                </a:solidFill>
                <a:latin typeface="Calibri" pitchFamily="34" charset="0"/>
                <a:cs typeface="Arial" charset="0"/>
              </a:defRPr>
            </a:lvl4pPr>
            <a:lvl5pPr algn="l" rtl="0" eaLnBrk="0" fontAlgn="base" hangingPunct="0">
              <a:spcBef>
                <a:spcPct val="0"/>
              </a:spcBef>
              <a:spcAft>
                <a:spcPct val="0"/>
              </a:spcAft>
              <a:defRPr sz="3200" b="1">
                <a:solidFill>
                  <a:srgbClr val="052264"/>
                </a:solidFill>
                <a:latin typeface="Calibri" pitchFamily="34"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r>
              <a:rPr lang="en-US" altLang="en-US" dirty="0">
                <a:solidFill>
                  <a:schemeClr val="bg1"/>
                </a:solidFill>
              </a:rPr>
              <a:t>Tracking Applications</a:t>
            </a:r>
            <a:endParaRPr lang="en-GB" dirty="0">
              <a:solidFill>
                <a:schemeClr val="bg1"/>
              </a:solidFill>
            </a:endParaRPr>
          </a:p>
        </p:txBody>
      </p:sp>
      <p:pic>
        <p:nvPicPr>
          <p:cNvPr id="15" name="Picture 14">
            <a:extLst>
              <a:ext uri="{FF2B5EF4-FFF2-40B4-BE49-F238E27FC236}">
                <a16:creationId xmlns:a16="http://schemas.microsoft.com/office/drawing/2014/main" id="{B307F050-DC6B-4AB9-8470-58A2AC97737E}"/>
              </a:ext>
            </a:extLst>
          </p:cNvPr>
          <p:cNvPicPr>
            <a:picLocks noChangeAspect="1"/>
          </p:cNvPicPr>
          <p:nvPr/>
        </p:nvPicPr>
        <p:blipFill>
          <a:blip r:embed="rId3"/>
          <a:stretch>
            <a:fillRect/>
          </a:stretch>
        </p:blipFill>
        <p:spPr>
          <a:xfrm>
            <a:off x="666644" y="1563160"/>
            <a:ext cx="3115363" cy="4904383"/>
          </a:xfrm>
          <a:prstGeom prst="rect">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TotalTime>
  <Words>2190</Words>
  <Application>Microsoft Office PowerPoint</Application>
  <PresentationFormat>Widescreen</PresentationFormat>
  <Paragraphs>363</Paragraphs>
  <Slides>41</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Calibri Light</vt:lpstr>
      <vt:lpstr>Cambria</vt:lpstr>
      <vt:lpstr>Roboto</vt:lpstr>
      <vt:lpstr>Times New Roman</vt:lpstr>
      <vt:lpstr>Wingdings</vt:lpstr>
      <vt:lpstr>Office Theme</vt:lpstr>
      <vt:lpstr> Careers Evening Careers Evening  Katharine Fry </vt:lpstr>
      <vt:lpstr>When to apply for 2024 entry</vt:lpstr>
      <vt:lpstr>The Royal School Application Timelines</vt:lpstr>
      <vt:lpstr>Applying -  key facts</vt:lpstr>
      <vt:lpstr>Making an application  </vt:lpstr>
      <vt:lpstr>Application </vt:lpstr>
      <vt:lpstr>PowerPoint Presentation</vt:lpstr>
      <vt:lpstr>Decisions</vt:lpstr>
      <vt:lpstr>Tracking Applications</vt:lpstr>
      <vt:lpstr>Replies to offers</vt:lpstr>
      <vt:lpstr>Other options </vt:lpstr>
      <vt:lpstr>PowerPoint Presentation</vt:lpstr>
      <vt:lpstr>PowerPoint Presentation</vt:lpstr>
      <vt:lpstr>PowerPoint Presentation</vt:lpstr>
      <vt:lpstr>Admissions tests:</vt:lpstr>
      <vt:lpstr>Admissions tests:</vt:lpstr>
      <vt:lpstr>Admissions tests:</vt:lpstr>
      <vt:lpstr>Admissions Tests</vt:lpstr>
      <vt:lpstr>Admissions Tests</vt:lpstr>
      <vt:lpstr>Personal Statement</vt:lpstr>
      <vt:lpstr>Personal statement - content</vt:lpstr>
      <vt:lpstr>UCAS Reference Changes…</vt:lpstr>
      <vt:lpstr>Predicted Grades</vt:lpstr>
      <vt:lpstr>Following Submission</vt:lpstr>
      <vt:lpstr>What can students  be doing?</vt:lpstr>
      <vt:lpstr>Starting your research </vt:lpstr>
      <vt:lpstr>How can you support them?</vt:lpstr>
      <vt:lpstr>Gap Year Taking a Gap Year</vt:lpstr>
      <vt:lpstr>Gap Ideas – some inspiration</vt:lpstr>
      <vt:lpstr>Apprenticeships</vt:lpstr>
      <vt:lpstr>PowerPoint Presentation</vt:lpstr>
      <vt:lpstr>PowerPoint Presentation</vt:lpstr>
      <vt:lpstr>PowerPoint Presentation</vt:lpstr>
      <vt:lpstr>What are the differences with traditional Degrees?</vt:lpstr>
      <vt:lpstr>What are the similarities with traditional Degrees?</vt:lpstr>
      <vt:lpstr>PowerPoint Presentation</vt:lpstr>
      <vt:lpstr>PowerPoint Presentation</vt:lpstr>
      <vt:lpstr>PowerPoint Presentation</vt:lpstr>
      <vt:lpstr>PowerPoint Presentation</vt:lpstr>
      <vt:lpstr>Sources of Further Information</vt:lpstr>
      <vt:lpstr>Closing Points...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Doman</dc:creator>
  <cp:lastModifiedBy>K Fry (Staff)</cp:lastModifiedBy>
  <cp:revision>240</cp:revision>
  <dcterms:created xsi:type="dcterms:W3CDTF">2022-08-25T13:04:02Z</dcterms:created>
  <dcterms:modified xsi:type="dcterms:W3CDTF">2023-02-23T10:25:12Z</dcterms:modified>
</cp:coreProperties>
</file>